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7556500" cy="10699750"/>
  <p:notesSz cx="7556500" cy="106997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CCF"/>
    <a:srgbClr val="E5D3C5"/>
    <a:srgbClr val="E2E3DD"/>
    <a:srgbClr val="E3DBCE"/>
    <a:srgbClr val="E3DBD0"/>
    <a:srgbClr val="FAFCEF"/>
    <a:srgbClr val="DCDBE0"/>
    <a:srgbClr val="DAD8D8"/>
    <a:srgbClr val="4D4D4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40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990"/>
            <a:ext cx="6800850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13" Type="http://schemas.openxmlformats.org/officeDocument/2006/relationships/image" Target="../media/image14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12" Type="http://schemas.openxmlformats.org/officeDocument/2006/relationships/image" Target="../media/image64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11" Type="http://schemas.openxmlformats.org/officeDocument/2006/relationships/image" Target="../media/image63.jpg"/><Relationship Id="rId5" Type="http://schemas.openxmlformats.org/officeDocument/2006/relationships/image" Target="../media/image57.jpg"/><Relationship Id="rId10" Type="http://schemas.openxmlformats.org/officeDocument/2006/relationships/image" Target="../media/image62.jpg"/><Relationship Id="rId4" Type="http://schemas.openxmlformats.org/officeDocument/2006/relationships/image" Target="../media/image56.jp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jp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4.jp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g"/><Relationship Id="rId7" Type="http://schemas.openxmlformats.org/officeDocument/2006/relationships/image" Target="../media/image14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6990"/>
            <a:ext cx="7555991" cy="1037691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930650" y="2454275"/>
            <a:ext cx="2362200" cy="457200"/>
          </a:xfrm>
          <a:prstGeom prst="rect">
            <a:avLst/>
          </a:prstGeom>
          <a:solidFill>
            <a:srgbClr val="DC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702050" y="2606675"/>
            <a:ext cx="787400" cy="152400"/>
          </a:xfrm>
          <a:prstGeom prst="rect">
            <a:avLst/>
          </a:prstGeom>
          <a:solidFill>
            <a:srgbClr val="DC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3699669" y="2528094"/>
            <a:ext cx="304800" cy="304800"/>
          </a:xfrm>
          <a:prstGeom prst="ellipse">
            <a:avLst/>
          </a:prstGeom>
          <a:solidFill>
            <a:srgbClr val="DC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604418" y="2459036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673477" y="2549524"/>
            <a:ext cx="304800" cy="304800"/>
          </a:xfrm>
          <a:prstGeom prst="ellipse">
            <a:avLst/>
          </a:prstGeom>
          <a:solidFill>
            <a:srgbClr val="DC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92450" y="2301875"/>
            <a:ext cx="378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http://www.dongyang-home.co.kr/</a:t>
            </a:r>
            <a:endParaRPr lang="ko-KR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5952"/>
            <a:ext cx="4844415" cy="577215"/>
          </a:xfrm>
          <a:custGeom>
            <a:avLst/>
            <a:gdLst/>
            <a:ahLst/>
            <a:cxnLst/>
            <a:rect l="l" t="t" r="r" b="b"/>
            <a:pathLst>
              <a:path w="4844415" h="577214">
                <a:moveTo>
                  <a:pt x="4844415" y="0"/>
                </a:moveTo>
                <a:lnTo>
                  <a:pt x="0" y="0"/>
                </a:lnTo>
                <a:lnTo>
                  <a:pt x="0" y="577011"/>
                </a:lnTo>
                <a:lnTo>
                  <a:pt x="4844415" y="577011"/>
                </a:lnTo>
                <a:lnTo>
                  <a:pt x="4844415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63295" y="2510027"/>
            <a:ext cx="6629400" cy="4227830"/>
            <a:chOff x="463295" y="2510027"/>
            <a:chExt cx="6629400" cy="4227830"/>
          </a:xfrm>
        </p:grpSpPr>
        <p:sp>
          <p:nvSpPr>
            <p:cNvPr id="4" name="object 4"/>
            <p:cNvSpPr/>
            <p:nvPr/>
          </p:nvSpPr>
          <p:spPr>
            <a:xfrm>
              <a:off x="4609337" y="3871721"/>
              <a:ext cx="138430" cy="373380"/>
            </a:xfrm>
            <a:custGeom>
              <a:avLst/>
              <a:gdLst/>
              <a:ahLst/>
              <a:cxnLst/>
              <a:rect l="l" t="t" r="r" b="b"/>
              <a:pathLst>
                <a:path w="138429" h="373379">
                  <a:moveTo>
                    <a:pt x="0" y="0"/>
                  </a:moveTo>
                  <a:lnTo>
                    <a:pt x="138175" y="0"/>
                  </a:lnTo>
                  <a:lnTo>
                    <a:pt x="138175" y="372871"/>
                  </a:lnTo>
                  <a:lnTo>
                    <a:pt x="0" y="372871"/>
                  </a:lnTo>
                </a:path>
              </a:pathLst>
            </a:custGeom>
            <a:ln w="38099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5" y="2510027"/>
              <a:ext cx="6629400" cy="422757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1465" y="318557"/>
            <a:ext cx="332190" cy="33219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98851" y="330199"/>
            <a:ext cx="4228465" cy="34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4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Company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dreaming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to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be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 the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Global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New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Leader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in</a:t>
            </a:r>
            <a:r>
              <a:rPr sz="800" spc="1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Automobile</a:t>
            </a:r>
            <a:r>
              <a:rPr sz="800" spc="-2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and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Industrial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Gear Parts</a:t>
            </a:r>
            <a:endParaRPr sz="800">
              <a:latin typeface="맑은 고딕"/>
              <a:cs typeface="맑은 고딕"/>
            </a:endParaRPr>
          </a:p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Dong</a:t>
            </a:r>
            <a:r>
              <a:rPr sz="800" spc="-1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Yang</a:t>
            </a:r>
            <a:r>
              <a:rPr sz="800" spc="-2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Co.,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Ltd.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1311" y="9975748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4948" y="1631060"/>
            <a:ext cx="2139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67C2A"/>
                </a:solidFill>
                <a:latin typeface="맑은 고딕"/>
                <a:cs typeface="맑은 고딕"/>
              </a:rPr>
              <a:t>Main</a:t>
            </a:r>
            <a:r>
              <a:rPr sz="2400" b="1" spc="-60" dirty="0">
                <a:solidFill>
                  <a:srgbClr val="D67C2A"/>
                </a:solidFill>
                <a:latin typeface="맑은 고딕"/>
                <a:cs typeface="맑은 고딕"/>
              </a:rPr>
              <a:t> </a:t>
            </a:r>
            <a:r>
              <a:rPr sz="2400" b="1" spc="-5" dirty="0">
                <a:solidFill>
                  <a:srgbClr val="D67C2A"/>
                </a:solidFill>
                <a:latin typeface="맑은 고딕"/>
                <a:cs typeface="맑은 고딕"/>
              </a:rPr>
              <a:t>Products</a:t>
            </a:r>
            <a:endParaRPr sz="2400">
              <a:latin typeface="맑은 고딕"/>
              <a:cs typeface="맑은 고딕"/>
            </a:endParaRPr>
          </a:p>
        </p:txBody>
      </p:sp>
      <p:graphicFrame>
        <p:nvGraphicFramePr>
          <p:cNvPr id="11" name="object 23">
            <a:extLst>
              <a:ext uri="{FF2B5EF4-FFF2-40B4-BE49-F238E27FC236}">
                <a16:creationId xmlns:a16="http://schemas.microsoft.com/office/drawing/2014/main" id="{118A8F73-CC49-46C4-ADCC-7614AD58E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53597"/>
              </p:ext>
            </p:extLst>
          </p:nvPr>
        </p:nvGraphicFramePr>
        <p:xfrm>
          <a:off x="474757" y="6994898"/>
          <a:ext cx="6580094" cy="2530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63988394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3852302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Finished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Car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Customer</a:t>
                      </a:r>
                    </a:p>
                  </a:txBody>
                  <a:tcPr marL="0" marR="0" marT="34161" marB="0"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HYUN</a:t>
                      </a:r>
                      <a:r>
                        <a:rPr lang="en-US" altLang="ko-KR" sz="900" b="0" spc="-35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D</a:t>
                      </a:r>
                      <a:r>
                        <a:rPr lang="en-US" altLang="ko-KR" sz="900" b="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AI</a:t>
                      </a:r>
                      <a:endParaRPr lang="en-US" altLang="ko-KR" sz="900" b="0" dirty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dirty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KIA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GM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KG Mobility</a:t>
                      </a:r>
                    </a:p>
                  </a:txBody>
                  <a:tcPr marL="0" marR="0" marT="34161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HYUN</a:t>
                      </a:r>
                      <a:r>
                        <a:rPr lang="en-US" altLang="ko-KR" sz="900" b="0" spc="-35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D</a:t>
                      </a:r>
                      <a:r>
                        <a:rPr lang="en-US" altLang="ko-KR" sz="900" b="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AI</a:t>
                      </a:r>
                    </a:p>
                    <a:p>
                      <a:pPr marL="8001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KIA</a:t>
                      </a:r>
                    </a:p>
                    <a:p>
                      <a:pPr marL="8001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휴먼옛체"/>
                        </a:rPr>
                        <a:t>KG Mobility</a:t>
                      </a:r>
                    </a:p>
                  </a:txBody>
                  <a:tcPr marL="0" marR="0" marT="34161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HYUN</a:t>
                      </a:r>
                      <a:r>
                        <a:rPr lang="en-US" altLang="ko-KR" sz="900" b="0" spc="-35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D</a:t>
                      </a:r>
                      <a:r>
                        <a:rPr lang="en-US" altLang="ko-KR" sz="900" b="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AI</a:t>
                      </a:r>
                      <a:endParaRPr lang="en-US" altLang="ko-KR" sz="900" b="0" dirty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KIA</a:t>
                      </a:r>
                    </a:p>
                    <a:p>
                      <a:pPr marL="8001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FORD</a:t>
                      </a:r>
                      <a:endParaRPr lang="en-US" altLang="ko-KR" sz="900" b="0" dirty="0">
                        <a:latin typeface="+mj-ea"/>
                        <a:ea typeface="+mj-ea"/>
                        <a:cs typeface="휴먼옛체"/>
                      </a:endParaRPr>
                    </a:p>
                  </a:txBody>
                  <a:tcPr marL="0" marR="0" marT="34161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5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en-US" altLang="ko-KR" sz="900" b="0" spc="-140" dirty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둥근헤드라인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en-US" altLang="ko-KR" sz="900" b="0" spc="-14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en-US" altLang="ko-KR" sz="900" b="0" spc="-14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en-US" altLang="ko-KR" sz="900" b="0" spc="-14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it-IT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Type of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Vehicle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ko-KR" sz="900" b="0" spc="-50" dirty="0" smtClean="0">
                        <a:solidFill>
                          <a:srgbClr val="231F20"/>
                        </a:solidFill>
                        <a:latin typeface="+mj-ea"/>
                        <a:ea typeface="+mn-ea"/>
                        <a:cs typeface="휴먼옛체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en-US" altLang="ko-KR" sz="900" b="0" spc="-140" dirty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둥근헤드라인"/>
                      </a:endParaRPr>
                    </a:p>
                  </a:txBody>
                  <a:tcPr marL="0" marR="0" marT="34161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it-IT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Poter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it-IT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Sonata(Taxi)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it-IT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GENESIS Coupe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it-IT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STAREX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it-IT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MIGHTY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it-IT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SOLATI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it-IT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BONGO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it-IT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DAMAS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it-IT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LABO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it-IT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TIVOLI</a:t>
                      </a:r>
                    </a:p>
                  </a:txBody>
                  <a:tcPr marL="0" marR="0" marT="34161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GENESIS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AVANTE</a:t>
                      </a:r>
                      <a:endParaRPr lang="en-US" altLang="ko-KR" sz="900" b="0" spc="-5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GRANDEUR</a:t>
                      </a:r>
                      <a:endParaRPr lang="en-US" altLang="ko-KR" sz="900" b="0" spc="-5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SONATA</a:t>
                      </a:r>
                      <a:endParaRPr lang="en-US" altLang="ko-KR" sz="900" b="0" spc="-5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K7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K8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K9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MOHAVE</a:t>
                      </a:r>
                      <a:endParaRPr lang="en-US" altLang="ko-KR" sz="900" b="0" spc="-50" dirty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REXTON</a:t>
                      </a:r>
                      <a:endParaRPr lang="en-US" altLang="ko-KR" sz="900" b="0" spc="-5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</a:txBody>
                  <a:tcPr marL="0" marR="0" marT="34161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dirty="0" smtClean="0">
                          <a:latin typeface="+mj-ea"/>
                          <a:ea typeface="+mj-ea"/>
                          <a:cs typeface="휴먼옛체"/>
                        </a:rPr>
                        <a:t>IONIQ 5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dirty="0" smtClean="0">
                          <a:latin typeface="+mj-ea"/>
                          <a:ea typeface="+mj-ea"/>
                          <a:cs typeface="휴먼옛체"/>
                        </a:rPr>
                        <a:t>IONIQ 6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dirty="0" smtClean="0">
                          <a:latin typeface="+mj-ea"/>
                          <a:ea typeface="+mj-ea"/>
                          <a:cs typeface="휴먼옛체"/>
                        </a:rPr>
                        <a:t>EV6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dirty="0" smtClean="0">
                          <a:latin typeface="+mj-ea"/>
                          <a:ea typeface="+mj-ea"/>
                          <a:cs typeface="휴먼옛체"/>
                        </a:rPr>
                        <a:t>Genesis EV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dirty="0" err="1" smtClean="0">
                          <a:latin typeface="+mj-ea"/>
                          <a:ea typeface="+mj-ea"/>
                          <a:cs typeface="휴먼옛체"/>
                        </a:rPr>
                        <a:t>Sorento</a:t>
                      </a:r>
                      <a:r>
                        <a:rPr lang="en-US" altLang="ko-KR" sz="900" b="0" dirty="0" smtClean="0">
                          <a:latin typeface="+mj-ea"/>
                          <a:ea typeface="+mj-ea"/>
                          <a:cs typeface="휴먼옛체"/>
                        </a:rPr>
                        <a:t> HEV / P-HEV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dirty="0" smtClean="0">
                          <a:latin typeface="+mj-ea"/>
                          <a:ea typeface="+mj-ea"/>
                          <a:cs typeface="휴먼옛체"/>
                        </a:rPr>
                        <a:t>Santa Fe HEV / P-HEV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900" b="0" dirty="0" smtClean="0">
                          <a:latin typeface="+mj-ea"/>
                          <a:ea typeface="+mj-ea"/>
                          <a:cs typeface="휴먼옛체"/>
                        </a:rPr>
                        <a:t>FORD Explorer HEV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en-US" altLang="ko-KR" sz="900" b="0" dirty="0" smtClean="0">
                        <a:latin typeface="+mj-ea"/>
                        <a:ea typeface="+mj-ea"/>
                        <a:cs typeface="휴먼옛체"/>
                      </a:endParaRPr>
                    </a:p>
                  </a:txBody>
                  <a:tcPr marL="0" marR="0" marT="34161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모서리가 둥근 직사각형 11"/>
          <p:cNvSpPr>
            <a:spLocks/>
          </p:cNvSpPr>
          <p:nvPr/>
        </p:nvSpPr>
        <p:spPr>
          <a:xfrm>
            <a:off x="501650" y="5013325"/>
            <a:ext cx="731520" cy="103111"/>
          </a:xfrm>
          <a:prstGeom prst="roundRect">
            <a:avLst>
              <a:gd name="adj" fmla="val 50000"/>
            </a:avLst>
          </a:prstGeom>
          <a:solidFill>
            <a:srgbClr val="F47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500" b="1" dirty="0">
                <a:solidFill>
                  <a:schemeClr val="bg1"/>
                </a:solidFill>
                <a:latin typeface="+mj-ea"/>
                <a:ea typeface="+mj-ea"/>
              </a:rPr>
              <a:t>HUB &amp; SLEEVE 5&amp;6TH</a:t>
            </a:r>
            <a:endParaRPr lang="ko-KR" altLang="en-US" sz="5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494" y="851128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5" h="535305">
                <a:moveTo>
                  <a:pt x="0" y="534695"/>
                </a:moveTo>
                <a:lnTo>
                  <a:pt x="534695" y="534695"/>
                </a:lnTo>
                <a:lnTo>
                  <a:pt x="534695" y="0"/>
                </a:lnTo>
                <a:lnTo>
                  <a:pt x="0" y="0"/>
                </a:lnTo>
                <a:lnTo>
                  <a:pt x="0" y="534695"/>
                </a:lnTo>
                <a:close/>
              </a:path>
            </a:pathLst>
          </a:custGeom>
          <a:ln w="80772">
            <a:solidFill>
              <a:srgbClr val="D3E0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8367" y="1011681"/>
            <a:ext cx="10331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AFEF"/>
                </a:solidFill>
                <a:latin typeface="Calibri"/>
                <a:cs typeface="Calibri"/>
              </a:rPr>
              <a:t>Line</a:t>
            </a:r>
            <a:r>
              <a:rPr sz="1800" spc="-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FEF"/>
                </a:solidFill>
                <a:latin typeface="Calibri"/>
                <a:cs typeface="Calibri"/>
              </a:rPr>
              <a:t>Status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5161" y="4793716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5" h="535304">
                <a:moveTo>
                  <a:pt x="0" y="534695"/>
                </a:moveTo>
                <a:lnTo>
                  <a:pt x="534695" y="534695"/>
                </a:lnTo>
                <a:lnTo>
                  <a:pt x="534695" y="0"/>
                </a:lnTo>
                <a:lnTo>
                  <a:pt x="0" y="0"/>
                </a:lnTo>
                <a:lnTo>
                  <a:pt x="0" y="534695"/>
                </a:lnTo>
                <a:close/>
              </a:path>
            </a:pathLst>
          </a:custGeom>
          <a:ln w="80772">
            <a:solidFill>
              <a:srgbClr val="D3E0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8425" y="4955539"/>
            <a:ext cx="1128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AFEF"/>
                </a:solidFill>
                <a:latin typeface="Calibri"/>
                <a:cs typeface="Calibri"/>
              </a:rPr>
              <a:t>Equipments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77953"/>
              </p:ext>
            </p:extLst>
          </p:nvPr>
        </p:nvGraphicFramePr>
        <p:xfrm>
          <a:off x="349250" y="1550542"/>
          <a:ext cx="6858634" cy="283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000" spc="-16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NO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4287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115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Line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Name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spc="-5" dirty="0">
                          <a:latin typeface="맑은 고딕"/>
                          <a:cs typeface="맑은 고딕"/>
                        </a:rPr>
                        <a:t>Facility</a:t>
                      </a:r>
                      <a:r>
                        <a:rPr sz="12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Composition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spc="-5" dirty="0">
                          <a:latin typeface="맑은 고딕"/>
                          <a:cs typeface="맑은 고딕"/>
                        </a:rPr>
                        <a:t>Product</a:t>
                      </a:r>
                      <a:r>
                        <a:rPr sz="12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Name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9685" indent="-107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000" dirty="0"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000" spc="-5" dirty="0">
                          <a:latin typeface="맑은 고딕"/>
                          <a:cs typeface="맑은 고딕"/>
                        </a:rPr>
                        <a:t>umbe</a:t>
                      </a:r>
                      <a:r>
                        <a:rPr sz="1000" dirty="0">
                          <a:latin typeface="맑은 고딕"/>
                          <a:cs typeface="맑은 고딕"/>
                        </a:rPr>
                        <a:t>r  </a:t>
                      </a:r>
                      <a:r>
                        <a:rPr sz="1000" spc="-5" dirty="0">
                          <a:latin typeface="맑은 고딕"/>
                          <a:cs typeface="맑은 고딕"/>
                        </a:rPr>
                        <a:t>of</a:t>
                      </a:r>
                      <a:r>
                        <a:rPr sz="10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-10" dirty="0">
                          <a:latin typeface="맑은 고딕"/>
                          <a:cs typeface="맑은 고딕"/>
                        </a:rPr>
                        <a:t>Lines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2755" marR="585470" indent="-56515">
                        <a:lnSpc>
                          <a:spcPct val="75500"/>
                        </a:lnSpc>
                        <a:spcBef>
                          <a:spcPts val="111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SYN</a:t>
                      </a:r>
                      <a:r>
                        <a:rPr sz="1100" spc="-10" dirty="0"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HRO</a:t>
                      </a:r>
                      <a:r>
                        <a:rPr sz="1100" spc="-10" dirty="0"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I</a:t>
                      </a:r>
                      <a:r>
                        <a:rPr sz="1100" spc="5" dirty="0">
                          <a:latin typeface="맑은 고딕"/>
                          <a:cs typeface="맑은 고딕"/>
                        </a:rPr>
                        <a:t>Z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E  SLEEVE</a:t>
                      </a:r>
                      <a:r>
                        <a:rPr sz="11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LINE</a:t>
                      </a:r>
                    </a:p>
                  </a:txBody>
                  <a:tcPr marL="0" marR="0" marT="14160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0" marR="187960" indent="-367665">
                        <a:lnSpc>
                          <a:spcPts val="1200"/>
                        </a:lnSpc>
                        <a:spcBef>
                          <a:spcPts val="770"/>
                        </a:spcBef>
                      </a:pPr>
                      <a:r>
                        <a:rPr sz="1100" spc="5" dirty="0">
                          <a:latin typeface="맑은 고딕"/>
                          <a:cs typeface="맑은 고딕"/>
                        </a:rPr>
                        <a:t>B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RO</a:t>
                      </a:r>
                      <a:r>
                        <a:rPr sz="1100" spc="5" dirty="0"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spc="-10" dirty="0">
                          <a:latin typeface="맑은 고딕"/>
                          <a:cs typeface="맑은 고딕"/>
                        </a:rPr>
                        <a:t>H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-RO</a:t>
                      </a:r>
                      <a:r>
                        <a:rPr sz="1100" spc="-5" dirty="0">
                          <a:latin typeface="맑은 고딕"/>
                          <a:cs typeface="맑은 고딕"/>
                        </a:rPr>
                        <a:t>L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LI</a:t>
                      </a:r>
                      <a:r>
                        <a:rPr sz="1100" spc="-5" dirty="0"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G-</a:t>
                      </a:r>
                      <a:r>
                        <a:rPr sz="1100" spc="-10" dirty="0"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H</a:t>
                      </a:r>
                      <a:r>
                        <a:rPr sz="1100" spc="-10" dirty="0"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spc="-5" dirty="0">
                          <a:latin typeface="맑은 고딕"/>
                          <a:cs typeface="맑은 고딕"/>
                        </a:rPr>
                        <a:t>M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F</a:t>
                      </a:r>
                      <a:r>
                        <a:rPr sz="1100" spc="5" dirty="0">
                          <a:latin typeface="맑은 고딕"/>
                          <a:cs typeface="맑은 고딕"/>
                        </a:rPr>
                        <a:t>E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RI</a:t>
                      </a:r>
                      <a:r>
                        <a:rPr sz="1100" spc="-5" dirty="0"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spc="5" dirty="0">
                          <a:latin typeface="맑은 고딕"/>
                          <a:cs typeface="맑은 고딕"/>
                        </a:rPr>
                        <a:t>G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-  BROACH2-LATHE-MCT</a:t>
                      </a:r>
                    </a:p>
                  </a:txBody>
                  <a:tcPr marL="0" marR="0" marT="9779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 marR="104139" indent="-265430">
                        <a:lnSpc>
                          <a:spcPts val="1200"/>
                        </a:lnSpc>
                        <a:spcBef>
                          <a:spcPts val="770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SYCHRO</a:t>
                      </a:r>
                      <a:r>
                        <a:rPr sz="1100" spc="-10" dirty="0"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I</a:t>
                      </a:r>
                      <a:r>
                        <a:rPr sz="1100" spc="5" dirty="0">
                          <a:latin typeface="맑은 고딕"/>
                          <a:cs typeface="맑은 고딕"/>
                        </a:rPr>
                        <a:t>Z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ER-  SLEEVE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50000"/>
                        </a:lnSpc>
                        <a:spcBef>
                          <a:spcPts val="590"/>
                        </a:spcBef>
                      </a:pPr>
                      <a:r>
                        <a:rPr sz="110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9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</a:t>
                      </a:r>
                      <a:r>
                        <a:rPr sz="1100" spc="-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/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D</a:t>
                      </a:r>
                      <a:r>
                        <a:rPr sz="1100" spc="-13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LINE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SHAPER-PIERCING-BROACH-MCT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HUB</a:t>
                      </a:r>
                      <a:r>
                        <a:rPr sz="1100" spc="-15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</a:t>
                      </a:r>
                      <a:r>
                        <a:rPr sz="1100" spc="-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/</a:t>
                      </a: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DC</a:t>
                      </a:r>
                      <a:r>
                        <a:rPr sz="1100" spc="-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L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U</a:t>
                      </a:r>
                      <a:r>
                        <a:rPr sz="1100" spc="-4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</a:t>
                      </a: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CH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R</a:t>
                      </a:r>
                      <a:r>
                        <a:rPr sz="1100" spc="-1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</a:t>
                      </a:r>
                      <a:r>
                        <a:rPr sz="110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</a:t>
                      </a:r>
                      <a:r>
                        <a:rPr sz="1100" spc="-1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</a:t>
                      </a:r>
                      <a:r>
                        <a:rPr sz="110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R</a:t>
                      </a:r>
                      <a:r>
                        <a:rPr sz="1100" spc="-1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SHAFT</a:t>
                      </a:r>
                      <a:r>
                        <a:rPr sz="1100" spc="-15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LI</a:t>
                      </a:r>
                      <a:r>
                        <a:rPr sz="1100" spc="-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E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5" dirty="0">
                          <a:latin typeface="맑은 고딕"/>
                          <a:cs typeface="맑은 고딕"/>
                        </a:rPr>
                        <a:t>TURNING-MCT-BROACH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ROTO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R</a:t>
                      </a:r>
                      <a:r>
                        <a:rPr sz="1100" spc="-14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SH</a:t>
                      </a:r>
                      <a:r>
                        <a:rPr sz="1100" spc="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spc="2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F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latin typeface="맑은 고딕"/>
                          <a:cs typeface="맑은 고딕"/>
                        </a:rPr>
                        <a:t>4</a:t>
                      </a:r>
                    </a:p>
                  </a:txBody>
                  <a:tcPr marL="0" marR="0" marT="7556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30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ROTOR</a:t>
                      </a:r>
                      <a:r>
                        <a:rPr sz="11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SLEEVE</a:t>
                      </a:r>
                      <a:r>
                        <a:rPr sz="11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LINE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69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MCT-CNC-HOBBING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ROTOR</a:t>
                      </a:r>
                      <a:r>
                        <a:rPr sz="11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SLEEVE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3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5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OUTPUT</a:t>
                      </a:r>
                      <a:r>
                        <a:rPr sz="1100" spc="-5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SHAFT</a:t>
                      </a:r>
                      <a:r>
                        <a:rPr sz="1100" spc="204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LINE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TURINIG-ROLLING-GRINDING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</a:t>
                      </a:r>
                      <a:r>
                        <a:rPr sz="1100" spc="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U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</a:t>
                      </a:r>
                      <a:r>
                        <a:rPr sz="1100" spc="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PU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</a:t>
                      </a:r>
                      <a:r>
                        <a:rPr sz="1100" spc="-17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SH</a:t>
                      </a:r>
                      <a:r>
                        <a:rPr sz="1100" spc="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spc="2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F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dirty="0">
                          <a:latin typeface="맑은 고딕"/>
                          <a:cs typeface="맑은 고딕"/>
                        </a:rPr>
                        <a:t>6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229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HUB46</a:t>
                      </a:r>
                      <a:r>
                        <a:rPr sz="11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LINE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HOBB’G-MCT-PIECING-BROACH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HUB46</a:t>
                      </a:r>
                    </a:p>
                  </a:txBody>
                  <a:tcPr marL="0" marR="0" marT="12446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3</a:t>
                      </a:r>
                    </a:p>
                  </a:txBody>
                  <a:tcPr marL="0" marR="0" marT="120014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latin typeface="맑은 고딕"/>
                          <a:cs typeface="맑은 고딕"/>
                        </a:rPr>
                        <a:t>7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4102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spc="-5" dirty="0">
                          <a:latin typeface="맑은 고딕"/>
                          <a:cs typeface="맑은 고딕"/>
                        </a:rPr>
                        <a:t>OTHER</a:t>
                      </a:r>
                      <a:r>
                        <a:rPr sz="11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LINES</a:t>
                      </a:r>
                    </a:p>
                  </a:txBody>
                  <a:tcPr marL="0" marR="0" marT="927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16</a:t>
                      </a:r>
                    </a:p>
                  </a:txBody>
                  <a:tcPr marL="0" marR="0" marT="88265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86446"/>
              </p:ext>
            </p:extLst>
          </p:nvPr>
        </p:nvGraphicFramePr>
        <p:xfrm>
          <a:off x="349250" y="5479922"/>
          <a:ext cx="6857999" cy="430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spc="-16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NO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9380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Machine</a:t>
                      </a:r>
                      <a:r>
                        <a:rPr sz="1100" spc="-3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Name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Number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5" dirty="0">
                          <a:latin typeface="맑은 고딕"/>
                          <a:cs typeface="맑은 고딕"/>
                        </a:rPr>
                        <a:t>Others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001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spc="4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CN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spc="-4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spc="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U</a:t>
                      </a:r>
                      <a:r>
                        <a:rPr sz="1100" spc="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R</a:t>
                      </a:r>
                      <a:r>
                        <a:rPr sz="1100" spc="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spc="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I</a:t>
                      </a:r>
                      <a:r>
                        <a:rPr sz="1100" spc="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G</a:t>
                      </a:r>
                      <a:r>
                        <a:rPr sz="1100" spc="-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M</a:t>
                      </a:r>
                      <a:r>
                        <a:rPr sz="1100" spc="2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spc="2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H</a:t>
                      </a:r>
                      <a:r>
                        <a:rPr sz="1100" spc="2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I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E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22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en-US" altLang="ko-KR" sz="1100" spc="15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  56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2001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BR</a:t>
                      </a:r>
                      <a:r>
                        <a:rPr sz="1100" spc="-4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</a:t>
                      </a:r>
                      <a:r>
                        <a:rPr sz="1100" spc="-3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H</a:t>
                      </a:r>
                      <a:r>
                        <a:rPr sz="1100" spc="-9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M</a:t>
                      </a:r>
                      <a:r>
                        <a:rPr sz="1100" spc="-3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spc="-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HINE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922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en-US" sz="1100" spc="15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  </a:t>
                      </a:r>
                      <a:r>
                        <a:rPr sz="1100" spc="15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r>
                        <a:rPr lang="en-US" altLang="ko-KR"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7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001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M</a:t>
                      </a:r>
                      <a:r>
                        <a:rPr sz="1100" spc="-3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spc="-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HINI</a:t>
                      </a:r>
                      <a:r>
                        <a:rPr sz="1100" spc="-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G</a:t>
                      </a:r>
                      <a:r>
                        <a:rPr sz="1100" spc="-8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spc="-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E</a:t>
                      </a: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TER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en-US" altLang="ko-KR" sz="1100" spc="35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  77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4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0014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H</a:t>
                      </a: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OB</a:t>
                      </a:r>
                      <a:r>
                        <a:rPr sz="1100" spc="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B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ING</a:t>
                      </a:r>
                      <a:r>
                        <a:rPr sz="1100" spc="-10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M</a:t>
                      </a:r>
                      <a:r>
                        <a:rPr sz="1100" spc="-3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spc="-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HINE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9271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en-US" altLang="ko-KR" sz="110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  12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5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0014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2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ROLLI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G</a:t>
                      </a:r>
                      <a:r>
                        <a:rPr sz="1100" spc="-1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M</a:t>
                      </a:r>
                      <a:r>
                        <a:rPr sz="1100" spc="2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spc="2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H</a:t>
                      </a:r>
                      <a:r>
                        <a:rPr sz="1100" spc="2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I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en-US" sz="110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  </a:t>
                      </a:r>
                      <a:r>
                        <a:rPr sz="110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6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6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0014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3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CHAMFERING</a:t>
                      </a:r>
                      <a:r>
                        <a:rPr sz="1100" spc="-9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MACHINE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en-US" sz="1100" spc="35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  </a:t>
                      </a:r>
                      <a:r>
                        <a:rPr sz="1100" spc="35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12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7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0014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6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GEA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R</a:t>
                      </a:r>
                      <a:r>
                        <a:rPr sz="1100" spc="-7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spc="3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SH</a:t>
                      </a:r>
                      <a:r>
                        <a:rPr sz="1100" spc="4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AP</a:t>
                      </a:r>
                      <a:r>
                        <a:rPr sz="1100" spc="3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E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R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22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en-US" sz="1100" spc="15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  </a:t>
                      </a:r>
                      <a:r>
                        <a:rPr sz="1100" spc="15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r>
                        <a:rPr lang="en-US" altLang="ko-KR"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7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8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0014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lang="en-US" sz="1100" dirty="0">
                          <a:latin typeface="맑은 고딕"/>
                          <a:cs typeface="맑은 고딕"/>
                        </a:rPr>
                        <a:t>PIERC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ING</a:t>
                      </a:r>
                      <a:r>
                        <a:rPr sz="1100" spc="-7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MACHINE</a:t>
                      </a:r>
                    </a:p>
                  </a:txBody>
                  <a:tcPr marL="0" marR="0" marT="11176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9271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lang="en-US" altLang="ko-KR" sz="110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  5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9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0650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100" spc="2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G</a:t>
                      </a:r>
                      <a:r>
                        <a:rPr sz="1100" spc="2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RI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spc="2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DI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G</a:t>
                      </a:r>
                      <a:r>
                        <a:rPr sz="1100" spc="-8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M</a:t>
                      </a:r>
                      <a:r>
                        <a:rPr sz="1100" spc="2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spc="2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H</a:t>
                      </a:r>
                      <a:r>
                        <a:rPr sz="1100" spc="2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I</a:t>
                      </a:r>
                      <a:r>
                        <a:rPr sz="1100" spc="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E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lang="en-US" altLang="ko-KR" sz="1100" spc="35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  16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spc="-19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10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1920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100" spc="-5" dirty="0">
                          <a:latin typeface="+mn-ea"/>
                          <a:ea typeface="+mn-ea"/>
                          <a:cs typeface="Calibri"/>
                        </a:rPr>
                        <a:t>INDUSTRIAL</a:t>
                      </a:r>
                      <a:r>
                        <a:rPr sz="1100" spc="-40" dirty="0">
                          <a:latin typeface="+mn-ea"/>
                          <a:ea typeface="+mn-ea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+mn-ea"/>
                          <a:ea typeface="+mn-ea"/>
                          <a:cs typeface="Calibri"/>
                        </a:rPr>
                        <a:t>ROBOTS</a:t>
                      </a:r>
                    </a:p>
                  </a:txBody>
                  <a:tcPr marL="0" marR="0" marT="10668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en-US" sz="1100" spc="35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  50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11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0604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OTHERS</a:t>
                      </a:r>
                      <a:r>
                        <a:rPr sz="1100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MACHINE</a:t>
                      </a:r>
                    </a:p>
                  </a:txBody>
                  <a:tcPr marL="0" marR="0" marT="971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altLang="ko-KR" sz="1100" dirty="0" smtClean="0">
                          <a:latin typeface="맑은 고딕"/>
                          <a:cs typeface="맑은 고딕"/>
                        </a:rPr>
                        <a:t>   41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6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TOTAL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C9E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en-US" altLang="ko-KR" sz="1100" spc="2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319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C9E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465" y="318557"/>
            <a:ext cx="332190" cy="33219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498851" y="330199"/>
            <a:ext cx="4228465" cy="34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4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Company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dreaming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to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be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 the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Global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New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Leader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in</a:t>
            </a:r>
            <a:r>
              <a:rPr sz="800" spc="1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Automobile</a:t>
            </a:r>
            <a:r>
              <a:rPr sz="800" spc="-2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and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Industrial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Gear Parts</a:t>
            </a:r>
            <a:endParaRPr sz="800" dirty="0">
              <a:latin typeface="맑은 고딕"/>
              <a:cs typeface="맑은 고딕"/>
            </a:endParaRPr>
          </a:p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Dong</a:t>
            </a:r>
            <a:r>
              <a:rPr sz="800" spc="-1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Yang</a:t>
            </a:r>
            <a:r>
              <a:rPr sz="800" spc="-2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Co.,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Ltd.</a:t>
            </a:r>
            <a:endParaRPr sz="800" dirty="0">
              <a:latin typeface="맑은 고딕"/>
              <a:cs typeface="맑은 고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41311" y="9975748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09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0300" y="1836419"/>
            <a:ext cx="733044" cy="10454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1716" y="1741931"/>
            <a:ext cx="687323" cy="112014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64108" y="30098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5333" y="0"/>
                </a:moveTo>
                <a:lnTo>
                  <a:pt x="1562" y="1524"/>
                </a:lnTo>
                <a:lnTo>
                  <a:pt x="0" y="5333"/>
                </a:lnTo>
                <a:lnTo>
                  <a:pt x="1562" y="9143"/>
                </a:lnTo>
                <a:lnTo>
                  <a:pt x="5333" y="10667"/>
                </a:lnTo>
                <a:lnTo>
                  <a:pt x="9105" y="9143"/>
                </a:lnTo>
                <a:lnTo>
                  <a:pt x="10667" y="5333"/>
                </a:lnTo>
                <a:lnTo>
                  <a:pt x="9105" y="1524"/>
                </a:lnTo>
                <a:lnTo>
                  <a:pt x="5333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69692" y="300989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5333" y="0"/>
                </a:moveTo>
                <a:lnTo>
                  <a:pt x="1524" y="1524"/>
                </a:lnTo>
                <a:lnTo>
                  <a:pt x="0" y="5333"/>
                </a:lnTo>
                <a:lnTo>
                  <a:pt x="1524" y="9143"/>
                </a:lnTo>
                <a:lnTo>
                  <a:pt x="5333" y="10667"/>
                </a:lnTo>
                <a:lnTo>
                  <a:pt x="9143" y="9143"/>
                </a:lnTo>
                <a:lnTo>
                  <a:pt x="10668" y="5333"/>
                </a:lnTo>
                <a:lnTo>
                  <a:pt x="9143" y="1524"/>
                </a:lnTo>
                <a:lnTo>
                  <a:pt x="5333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4108" y="4869179"/>
            <a:ext cx="2016125" cy="288290"/>
          </a:xfrm>
          <a:custGeom>
            <a:avLst/>
            <a:gdLst/>
            <a:ahLst/>
            <a:cxnLst/>
            <a:rect l="l" t="t" r="r" b="b"/>
            <a:pathLst>
              <a:path w="2016125" h="288289">
                <a:moveTo>
                  <a:pt x="1958466" y="0"/>
                </a:moveTo>
                <a:lnTo>
                  <a:pt x="57594" y="0"/>
                </a:lnTo>
                <a:lnTo>
                  <a:pt x="24295" y="888"/>
                </a:lnTo>
                <a:lnTo>
                  <a:pt x="7200" y="7238"/>
                </a:lnTo>
                <a:lnTo>
                  <a:pt x="901" y="24256"/>
                </a:lnTo>
                <a:lnTo>
                  <a:pt x="0" y="57530"/>
                </a:lnTo>
                <a:lnTo>
                  <a:pt x="0" y="230250"/>
                </a:lnTo>
                <a:lnTo>
                  <a:pt x="901" y="263525"/>
                </a:lnTo>
                <a:lnTo>
                  <a:pt x="7200" y="280542"/>
                </a:lnTo>
                <a:lnTo>
                  <a:pt x="24295" y="286892"/>
                </a:lnTo>
                <a:lnTo>
                  <a:pt x="57594" y="287781"/>
                </a:lnTo>
                <a:lnTo>
                  <a:pt x="1958466" y="287781"/>
                </a:lnTo>
                <a:lnTo>
                  <a:pt x="1991867" y="286892"/>
                </a:lnTo>
                <a:lnTo>
                  <a:pt x="2008886" y="280542"/>
                </a:lnTo>
                <a:lnTo>
                  <a:pt x="2015236" y="263525"/>
                </a:lnTo>
                <a:lnTo>
                  <a:pt x="2016125" y="230250"/>
                </a:lnTo>
                <a:lnTo>
                  <a:pt x="2016125" y="57530"/>
                </a:lnTo>
                <a:lnTo>
                  <a:pt x="2015236" y="24256"/>
                </a:lnTo>
                <a:lnTo>
                  <a:pt x="2008886" y="7238"/>
                </a:lnTo>
                <a:lnTo>
                  <a:pt x="1991867" y="888"/>
                </a:lnTo>
                <a:lnTo>
                  <a:pt x="195846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64108" y="5308091"/>
            <a:ext cx="2016125" cy="219710"/>
            <a:chOff x="864108" y="5308091"/>
            <a:chExt cx="2016125" cy="219710"/>
          </a:xfrm>
        </p:grpSpPr>
        <p:sp>
          <p:nvSpPr>
            <p:cNvPr id="8" name="object 8"/>
            <p:cNvSpPr/>
            <p:nvPr/>
          </p:nvSpPr>
          <p:spPr>
            <a:xfrm>
              <a:off x="864108" y="5314213"/>
              <a:ext cx="2016125" cy="207010"/>
            </a:xfrm>
            <a:custGeom>
              <a:avLst/>
              <a:gdLst/>
              <a:ahLst/>
              <a:cxnLst/>
              <a:rect l="l" t="t" r="r" b="b"/>
              <a:pathLst>
                <a:path w="2016125" h="207010">
                  <a:moveTo>
                    <a:pt x="2016125" y="0"/>
                  </a:moveTo>
                  <a:lnTo>
                    <a:pt x="0" y="0"/>
                  </a:lnTo>
                  <a:lnTo>
                    <a:pt x="0" y="206984"/>
                  </a:lnTo>
                  <a:lnTo>
                    <a:pt x="2016125" y="206984"/>
                  </a:lnTo>
                  <a:lnTo>
                    <a:pt x="2016125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9442" y="5314949"/>
              <a:ext cx="2007235" cy="207645"/>
            </a:xfrm>
            <a:custGeom>
              <a:avLst/>
              <a:gdLst/>
              <a:ahLst/>
              <a:cxnLst/>
              <a:rect l="l" t="t" r="r" b="b"/>
              <a:pathLst>
                <a:path w="2007235" h="207645">
                  <a:moveTo>
                    <a:pt x="0" y="0"/>
                  </a:moveTo>
                  <a:lnTo>
                    <a:pt x="2006981" y="0"/>
                  </a:lnTo>
                </a:path>
                <a:path w="2007235" h="207645">
                  <a:moveTo>
                    <a:pt x="0" y="207263"/>
                  </a:moveTo>
                  <a:lnTo>
                    <a:pt x="2006981" y="207263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0778" y="5314949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103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4108" y="5308091"/>
              <a:ext cx="2016125" cy="10795"/>
            </a:xfrm>
            <a:custGeom>
              <a:avLst/>
              <a:gdLst/>
              <a:ahLst/>
              <a:cxnLst/>
              <a:rect l="l" t="t" r="r" b="b"/>
              <a:pathLst>
                <a:path w="2016125" h="10795">
                  <a:moveTo>
                    <a:pt x="10160" y="5334"/>
                  </a:moveTo>
                  <a:lnTo>
                    <a:pt x="8674" y="1524"/>
                  </a:lnTo>
                  <a:lnTo>
                    <a:pt x="5080" y="0"/>
                  </a:lnTo>
                  <a:lnTo>
                    <a:pt x="1485" y="1524"/>
                  </a:lnTo>
                  <a:lnTo>
                    <a:pt x="0" y="5334"/>
                  </a:lnTo>
                  <a:lnTo>
                    <a:pt x="1485" y="9144"/>
                  </a:lnTo>
                  <a:lnTo>
                    <a:pt x="5080" y="10668"/>
                  </a:lnTo>
                  <a:lnTo>
                    <a:pt x="8674" y="9144"/>
                  </a:lnTo>
                  <a:lnTo>
                    <a:pt x="10160" y="5334"/>
                  </a:lnTo>
                  <a:close/>
                </a:path>
                <a:path w="2016125" h="10795">
                  <a:moveTo>
                    <a:pt x="2016125" y="5334"/>
                  </a:moveTo>
                  <a:lnTo>
                    <a:pt x="2014601" y="1524"/>
                  </a:lnTo>
                  <a:lnTo>
                    <a:pt x="2011045" y="0"/>
                  </a:lnTo>
                  <a:lnTo>
                    <a:pt x="2007489" y="1524"/>
                  </a:lnTo>
                  <a:lnTo>
                    <a:pt x="2005965" y="5334"/>
                  </a:lnTo>
                  <a:lnTo>
                    <a:pt x="2007489" y="9144"/>
                  </a:lnTo>
                  <a:lnTo>
                    <a:pt x="2011045" y="10668"/>
                  </a:lnTo>
                  <a:lnTo>
                    <a:pt x="2014601" y="9144"/>
                  </a:lnTo>
                  <a:lnTo>
                    <a:pt x="2016125" y="533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0778" y="5522213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103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4108" y="5516879"/>
              <a:ext cx="2016125" cy="9525"/>
            </a:xfrm>
            <a:custGeom>
              <a:avLst/>
              <a:gdLst/>
              <a:ahLst/>
              <a:cxnLst/>
              <a:rect l="l" t="t" r="r" b="b"/>
              <a:pathLst>
                <a:path w="2016125" h="9525">
                  <a:moveTo>
                    <a:pt x="10160" y="4572"/>
                  </a:moveTo>
                  <a:lnTo>
                    <a:pt x="8674" y="1397"/>
                  </a:lnTo>
                  <a:lnTo>
                    <a:pt x="5080" y="0"/>
                  </a:lnTo>
                  <a:lnTo>
                    <a:pt x="1485" y="1397"/>
                  </a:lnTo>
                  <a:lnTo>
                    <a:pt x="0" y="4572"/>
                  </a:lnTo>
                  <a:lnTo>
                    <a:pt x="1485" y="7747"/>
                  </a:lnTo>
                  <a:lnTo>
                    <a:pt x="5080" y="9144"/>
                  </a:lnTo>
                  <a:lnTo>
                    <a:pt x="8674" y="7747"/>
                  </a:lnTo>
                  <a:lnTo>
                    <a:pt x="10160" y="4572"/>
                  </a:lnTo>
                  <a:close/>
                </a:path>
                <a:path w="2016125" h="9525">
                  <a:moveTo>
                    <a:pt x="2016125" y="4572"/>
                  </a:moveTo>
                  <a:lnTo>
                    <a:pt x="2014601" y="1397"/>
                  </a:lnTo>
                  <a:lnTo>
                    <a:pt x="2011045" y="0"/>
                  </a:lnTo>
                  <a:lnTo>
                    <a:pt x="2007489" y="1397"/>
                  </a:lnTo>
                  <a:lnTo>
                    <a:pt x="2005965" y="4572"/>
                  </a:lnTo>
                  <a:lnTo>
                    <a:pt x="2007489" y="7747"/>
                  </a:lnTo>
                  <a:lnTo>
                    <a:pt x="2011045" y="9144"/>
                  </a:lnTo>
                  <a:lnTo>
                    <a:pt x="2014601" y="7747"/>
                  </a:lnTo>
                  <a:lnTo>
                    <a:pt x="2016125" y="4572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1664" y="1828799"/>
            <a:ext cx="1025651" cy="107289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5447" y="1865375"/>
            <a:ext cx="734568" cy="10241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61944" y="3270503"/>
            <a:ext cx="487679" cy="112318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3759" y="4649723"/>
            <a:ext cx="391667" cy="116586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19600" y="3240023"/>
            <a:ext cx="583691" cy="1123188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890777" y="1003528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5" h="535305">
                <a:moveTo>
                  <a:pt x="0" y="534695"/>
                </a:moveTo>
                <a:lnTo>
                  <a:pt x="534695" y="534695"/>
                </a:lnTo>
                <a:lnTo>
                  <a:pt x="534695" y="0"/>
                </a:lnTo>
                <a:lnTo>
                  <a:pt x="0" y="0"/>
                </a:lnTo>
                <a:lnTo>
                  <a:pt x="0" y="534695"/>
                </a:lnTo>
                <a:close/>
              </a:path>
            </a:pathLst>
          </a:custGeom>
          <a:ln w="80772">
            <a:solidFill>
              <a:srgbClr val="D3E0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7146" y="5927572"/>
            <a:ext cx="535305" cy="536575"/>
          </a:xfrm>
          <a:custGeom>
            <a:avLst/>
            <a:gdLst/>
            <a:ahLst/>
            <a:cxnLst/>
            <a:rect l="l" t="t" r="r" b="b"/>
            <a:pathLst>
              <a:path w="535304" h="536575">
                <a:moveTo>
                  <a:pt x="0" y="536219"/>
                </a:moveTo>
                <a:lnTo>
                  <a:pt x="534695" y="536219"/>
                </a:lnTo>
                <a:lnTo>
                  <a:pt x="534695" y="0"/>
                </a:lnTo>
                <a:lnTo>
                  <a:pt x="0" y="0"/>
                </a:lnTo>
                <a:lnTo>
                  <a:pt x="0" y="536219"/>
                </a:lnTo>
                <a:close/>
              </a:path>
            </a:pathLst>
          </a:custGeom>
          <a:ln w="80772">
            <a:solidFill>
              <a:srgbClr val="D3E0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858011" y="3419855"/>
            <a:ext cx="2022475" cy="294005"/>
            <a:chOff x="858011" y="3419855"/>
            <a:chExt cx="2022475" cy="294005"/>
          </a:xfrm>
        </p:grpSpPr>
        <p:sp>
          <p:nvSpPr>
            <p:cNvPr id="23" name="object 23"/>
            <p:cNvSpPr/>
            <p:nvPr/>
          </p:nvSpPr>
          <p:spPr>
            <a:xfrm>
              <a:off x="864107" y="3419855"/>
              <a:ext cx="2016125" cy="288290"/>
            </a:xfrm>
            <a:custGeom>
              <a:avLst/>
              <a:gdLst/>
              <a:ahLst/>
              <a:cxnLst/>
              <a:rect l="l" t="t" r="r" b="b"/>
              <a:pathLst>
                <a:path w="2016125" h="288289">
                  <a:moveTo>
                    <a:pt x="1958466" y="0"/>
                  </a:moveTo>
                  <a:lnTo>
                    <a:pt x="57594" y="0"/>
                  </a:lnTo>
                  <a:lnTo>
                    <a:pt x="24295" y="888"/>
                  </a:lnTo>
                  <a:lnTo>
                    <a:pt x="7200" y="7238"/>
                  </a:lnTo>
                  <a:lnTo>
                    <a:pt x="901" y="24256"/>
                  </a:lnTo>
                  <a:lnTo>
                    <a:pt x="0" y="57530"/>
                  </a:lnTo>
                  <a:lnTo>
                    <a:pt x="0" y="230250"/>
                  </a:lnTo>
                  <a:lnTo>
                    <a:pt x="901" y="263525"/>
                  </a:lnTo>
                  <a:lnTo>
                    <a:pt x="7200" y="280543"/>
                  </a:lnTo>
                  <a:lnTo>
                    <a:pt x="24295" y="286893"/>
                  </a:lnTo>
                  <a:lnTo>
                    <a:pt x="57594" y="287781"/>
                  </a:lnTo>
                  <a:lnTo>
                    <a:pt x="1958466" y="287781"/>
                  </a:lnTo>
                  <a:lnTo>
                    <a:pt x="1991867" y="286893"/>
                  </a:lnTo>
                  <a:lnTo>
                    <a:pt x="2008886" y="280543"/>
                  </a:lnTo>
                  <a:lnTo>
                    <a:pt x="2015236" y="263525"/>
                  </a:lnTo>
                  <a:lnTo>
                    <a:pt x="2016125" y="230250"/>
                  </a:lnTo>
                  <a:lnTo>
                    <a:pt x="2016125" y="57530"/>
                  </a:lnTo>
                  <a:lnTo>
                    <a:pt x="2015236" y="24256"/>
                  </a:lnTo>
                  <a:lnTo>
                    <a:pt x="2008886" y="7238"/>
                  </a:lnTo>
                  <a:lnTo>
                    <a:pt x="1991867" y="888"/>
                  </a:lnTo>
                  <a:lnTo>
                    <a:pt x="195846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011" y="3425951"/>
              <a:ext cx="2014855" cy="288290"/>
            </a:xfrm>
            <a:custGeom>
              <a:avLst/>
              <a:gdLst/>
              <a:ahLst/>
              <a:cxnLst/>
              <a:rect l="l" t="t" r="r" b="b"/>
              <a:pathLst>
                <a:path w="2014855" h="288289">
                  <a:moveTo>
                    <a:pt x="1957070" y="0"/>
                  </a:moveTo>
                  <a:lnTo>
                    <a:pt x="57556" y="0"/>
                  </a:lnTo>
                  <a:lnTo>
                    <a:pt x="24282" y="888"/>
                  </a:lnTo>
                  <a:lnTo>
                    <a:pt x="7188" y="7238"/>
                  </a:lnTo>
                  <a:lnTo>
                    <a:pt x="901" y="24256"/>
                  </a:lnTo>
                  <a:lnTo>
                    <a:pt x="0" y="57530"/>
                  </a:lnTo>
                  <a:lnTo>
                    <a:pt x="0" y="230250"/>
                  </a:lnTo>
                  <a:lnTo>
                    <a:pt x="901" y="263525"/>
                  </a:lnTo>
                  <a:lnTo>
                    <a:pt x="7188" y="280542"/>
                  </a:lnTo>
                  <a:lnTo>
                    <a:pt x="24282" y="286892"/>
                  </a:lnTo>
                  <a:lnTo>
                    <a:pt x="57556" y="287781"/>
                  </a:lnTo>
                  <a:lnTo>
                    <a:pt x="1957070" y="287781"/>
                  </a:lnTo>
                  <a:lnTo>
                    <a:pt x="1990344" y="286892"/>
                  </a:lnTo>
                  <a:lnTo>
                    <a:pt x="2007362" y="280542"/>
                  </a:lnTo>
                  <a:lnTo>
                    <a:pt x="2013712" y="263525"/>
                  </a:lnTo>
                  <a:lnTo>
                    <a:pt x="2014601" y="230250"/>
                  </a:lnTo>
                  <a:lnTo>
                    <a:pt x="2014601" y="57530"/>
                  </a:lnTo>
                  <a:lnTo>
                    <a:pt x="2013712" y="24256"/>
                  </a:lnTo>
                  <a:lnTo>
                    <a:pt x="2007362" y="7238"/>
                  </a:lnTo>
                  <a:lnTo>
                    <a:pt x="1990344" y="888"/>
                  </a:lnTo>
                  <a:lnTo>
                    <a:pt x="195707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33627" y="4273295"/>
            <a:ext cx="2047239" cy="13970"/>
            <a:chOff x="833627" y="4273295"/>
            <a:chExt cx="2047239" cy="13970"/>
          </a:xfrm>
        </p:grpSpPr>
        <p:sp>
          <p:nvSpPr>
            <p:cNvPr id="26" name="object 26"/>
            <p:cNvSpPr/>
            <p:nvPr/>
          </p:nvSpPr>
          <p:spPr>
            <a:xfrm>
              <a:off x="864108" y="4273295"/>
              <a:ext cx="2016760" cy="10795"/>
            </a:xfrm>
            <a:custGeom>
              <a:avLst/>
              <a:gdLst/>
              <a:ahLst/>
              <a:cxnLst/>
              <a:rect l="l" t="t" r="r" b="b"/>
              <a:pathLst>
                <a:path w="2016760" h="10795">
                  <a:moveTo>
                    <a:pt x="10668" y="5334"/>
                  </a:moveTo>
                  <a:lnTo>
                    <a:pt x="9105" y="1524"/>
                  </a:lnTo>
                  <a:lnTo>
                    <a:pt x="5334" y="0"/>
                  </a:lnTo>
                  <a:lnTo>
                    <a:pt x="1562" y="1524"/>
                  </a:lnTo>
                  <a:lnTo>
                    <a:pt x="0" y="5334"/>
                  </a:lnTo>
                  <a:lnTo>
                    <a:pt x="1562" y="9144"/>
                  </a:lnTo>
                  <a:lnTo>
                    <a:pt x="5334" y="10668"/>
                  </a:lnTo>
                  <a:lnTo>
                    <a:pt x="9105" y="9144"/>
                  </a:lnTo>
                  <a:lnTo>
                    <a:pt x="10668" y="5334"/>
                  </a:lnTo>
                  <a:close/>
                </a:path>
                <a:path w="2016760" h="10795">
                  <a:moveTo>
                    <a:pt x="2016252" y="5334"/>
                  </a:moveTo>
                  <a:lnTo>
                    <a:pt x="2014728" y="1524"/>
                  </a:lnTo>
                  <a:lnTo>
                    <a:pt x="2010918" y="0"/>
                  </a:lnTo>
                  <a:lnTo>
                    <a:pt x="2007108" y="1524"/>
                  </a:lnTo>
                  <a:lnTo>
                    <a:pt x="2005584" y="5334"/>
                  </a:lnTo>
                  <a:lnTo>
                    <a:pt x="2007108" y="9144"/>
                  </a:lnTo>
                  <a:lnTo>
                    <a:pt x="2010918" y="10668"/>
                  </a:lnTo>
                  <a:lnTo>
                    <a:pt x="2014728" y="9144"/>
                  </a:lnTo>
                  <a:lnTo>
                    <a:pt x="2016252" y="533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0485" y="4281677"/>
              <a:ext cx="2005964" cy="0"/>
            </a:xfrm>
            <a:custGeom>
              <a:avLst/>
              <a:gdLst/>
              <a:ahLst/>
              <a:cxnLst/>
              <a:rect l="l" t="t" r="r" b="b"/>
              <a:pathLst>
                <a:path w="2005964">
                  <a:moveTo>
                    <a:pt x="0" y="0"/>
                  </a:moveTo>
                  <a:lnTo>
                    <a:pt x="2005457" y="0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0297" y="4281677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103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3628" y="4276343"/>
              <a:ext cx="2016125" cy="9525"/>
            </a:xfrm>
            <a:custGeom>
              <a:avLst/>
              <a:gdLst/>
              <a:ahLst/>
              <a:cxnLst/>
              <a:rect l="l" t="t" r="r" b="b"/>
              <a:pathLst>
                <a:path w="2016125" h="9525">
                  <a:moveTo>
                    <a:pt x="10160" y="4572"/>
                  </a:moveTo>
                  <a:lnTo>
                    <a:pt x="8674" y="1397"/>
                  </a:lnTo>
                  <a:lnTo>
                    <a:pt x="5080" y="0"/>
                  </a:lnTo>
                  <a:lnTo>
                    <a:pt x="1485" y="1397"/>
                  </a:lnTo>
                  <a:lnTo>
                    <a:pt x="0" y="4572"/>
                  </a:lnTo>
                  <a:lnTo>
                    <a:pt x="1485" y="7747"/>
                  </a:lnTo>
                  <a:lnTo>
                    <a:pt x="5080" y="9144"/>
                  </a:lnTo>
                  <a:lnTo>
                    <a:pt x="8674" y="7747"/>
                  </a:lnTo>
                  <a:lnTo>
                    <a:pt x="10160" y="4572"/>
                  </a:lnTo>
                  <a:close/>
                </a:path>
                <a:path w="2016125" h="9525">
                  <a:moveTo>
                    <a:pt x="2016125" y="4572"/>
                  </a:moveTo>
                  <a:lnTo>
                    <a:pt x="2014601" y="1397"/>
                  </a:lnTo>
                  <a:lnTo>
                    <a:pt x="2011045" y="0"/>
                  </a:lnTo>
                  <a:lnTo>
                    <a:pt x="2007489" y="1397"/>
                  </a:lnTo>
                  <a:lnTo>
                    <a:pt x="2005965" y="4572"/>
                  </a:lnTo>
                  <a:lnTo>
                    <a:pt x="2007489" y="7747"/>
                  </a:lnTo>
                  <a:lnTo>
                    <a:pt x="2011045" y="9144"/>
                  </a:lnTo>
                  <a:lnTo>
                    <a:pt x="2014601" y="7747"/>
                  </a:lnTo>
                  <a:lnTo>
                    <a:pt x="2016125" y="4572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706879" y="9602723"/>
            <a:ext cx="4146550" cy="288290"/>
          </a:xfrm>
          <a:custGeom>
            <a:avLst/>
            <a:gdLst/>
            <a:ahLst/>
            <a:cxnLst/>
            <a:rect l="l" t="t" r="r" b="b"/>
            <a:pathLst>
              <a:path w="4146550" h="288290">
                <a:moveTo>
                  <a:pt x="4088637" y="0"/>
                </a:moveTo>
                <a:lnTo>
                  <a:pt x="57531" y="0"/>
                </a:lnTo>
                <a:lnTo>
                  <a:pt x="24256" y="901"/>
                </a:lnTo>
                <a:lnTo>
                  <a:pt x="7238" y="7188"/>
                </a:lnTo>
                <a:lnTo>
                  <a:pt x="888" y="24269"/>
                </a:lnTo>
                <a:lnTo>
                  <a:pt x="0" y="57543"/>
                </a:lnTo>
                <a:lnTo>
                  <a:pt x="0" y="230200"/>
                </a:lnTo>
                <a:lnTo>
                  <a:pt x="888" y="263461"/>
                </a:lnTo>
                <a:lnTo>
                  <a:pt x="7238" y="280555"/>
                </a:lnTo>
                <a:lnTo>
                  <a:pt x="24256" y="286842"/>
                </a:lnTo>
                <a:lnTo>
                  <a:pt x="57531" y="287743"/>
                </a:lnTo>
                <a:lnTo>
                  <a:pt x="4088637" y="287743"/>
                </a:lnTo>
                <a:lnTo>
                  <a:pt x="4121911" y="286842"/>
                </a:lnTo>
                <a:lnTo>
                  <a:pt x="4138929" y="280555"/>
                </a:lnTo>
                <a:lnTo>
                  <a:pt x="4145279" y="263461"/>
                </a:lnTo>
                <a:lnTo>
                  <a:pt x="4146169" y="230200"/>
                </a:lnTo>
                <a:lnTo>
                  <a:pt x="4146169" y="57543"/>
                </a:lnTo>
                <a:lnTo>
                  <a:pt x="4145279" y="24269"/>
                </a:lnTo>
                <a:lnTo>
                  <a:pt x="4138929" y="7188"/>
                </a:lnTo>
                <a:lnTo>
                  <a:pt x="4121911" y="901"/>
                </a:lnTo>
                <a:lnTo>
                  <a:pt x="4088637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29584" y="9035795"/>
            <a:ext cx="475488" cy="457200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3115055" y="70713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5333" y="0"/>
                </a:moveTo>
                <a:lnTo>
                  <a:pt x="1524" y="1524"/>
                </a:lnTo>
                <a:lnTo>
                  <a:pt x="0" y="5334"/>
                </a:lnTo>
                <a:lnTo>
                  <a:pt x="1524" y="9144"/>
                </a:lnTo>
                <a:lnTo>
                  <a:pt x="5333" y="10668"/>
                </a:lnTo>
                <a:lnTo>
                  <a:pt x="9143" y="9144"/>
                </a:lnTo>
                <a:lnTo>
                  <a:pt x="10668" y="5334"/>
                </a:lnTo>
                <a:lnTo>
                  <a:pt x="9143" y="1524"/>
                </a:lnTo>
                <a:lnTo>
                  <a:pt x="5333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829055" y="7040879"/>
            <a:ext cx="2016125" cy="248920"/>
            <a:chOff x="829055" y="7040879"/>
            <a:chExt cx="2016125" cy="248920"/>
          </a:xfrm>
        </p:grpSpPr>
        <p:sp>
          <p:nvSpPr>
            <p:cNvPr id="34" name="object 34"/>
            <p:cNvSpPr/>
            <p:nvPr/>
          </p:nvSpPr>
          <p:spPr>
            <a:xfrm>
              <a:off x="1109471" y="7278623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4571" y="0"/>
                  </a:moveTo>
                  <a:lnTo>
                    <a:pt x="1333" y="1524"/>
                  </a:lnTo>
                  <a:lnTo>
                    <a:pt x="0" y="5334"/>
                  </a:lnTo>
                  <a:lnTo>
                    <a:pt x="1333" y="9144"/>
                  </a:lnTo>
                  <a:lnTo>
                    <a:pt x="4571" y="10668"/>
                  </a:lnTo>
                  <a:lnTo>
                    <a:pt x="7810" y="9144"/>
                  </a:lnTo>
                  <a:lnTo>
                    <a:pt x="9143" y="5334"/>
                  </a:lnTo>
                  <a:lnTo>
                    <a:pt x="7810" y="15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9055" y="7045476"/>
              <a:ext cx="2016125" cy="207010"/>
            </a:xfrm>
            <a:custGeom>
              <a:avLst/>
              <a:gdLst/>
              <a:ahLst/>
              <a:cxnLst/>
              <a:rect l="l" t="t" r="r" b="b"/>
              <a:pathLst>
                <a:path w="2016125" h="207009">
                  <a:moveTo>
                    <a:pt x="2016125" y="0"/>
                  </a:moveTo>
                  <a:lnTo>
                    <a:pt x="0" y="0"/>
                  </a:lnTo>
                  <a:lnTo>
                    <a:pt x="0" y="206984"/>
                  </a:lnTo>
                  <a:lnTo>
                    <a:pt x="2016125" y="206984"/>
                  </a:lnTo>
                  <a:lnTo>
                    <a:pt x="2016125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4389" y="7046213"/>
              <a:ext cx="2007235" cy="207645"/>
            </a:xfrm>
            <a:custGeom>
              <a:avLst/>
              <a:gdLst/>
              <a:ahLst/>
              <a:cxnLst/>
              <a:rect l="l" t="t" r="r" b="b"/>
              <a:pathLst>
                <a:path w="2007235" h="207645">
                  <a:moveTo>
                    <a:pt x="0" y="0"/>
                  </a:moveTo>
                  <a:lnTo>
                    <a:pt x="2006980" y="0"/>
                  </a:lnTo>
                </a:path>
                <a:path w="2007235" h="207645">
                  <a:moveTo>
                    <a:pt x="0" y="207264"/>
                  </a:moveTo>
                  <a:lnTo>
                    <a:pt x="2006980" y="207264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5725" y="7046213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104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9056" y="7040879"/>
              <a:ext cx="2016125" cy="9525"/>
            </a:xfrm>
            <a:custGeom>
              <a:avLst/>
              <a:gdLst/>
              <a:ahLst/>
              <a:cxnLst/>
              <a:rect l="l" t="t" r="r" b="b"/>
              <a:pathLst>
                <a:path w="2016125" h="9525">
                  <a:moveTo>
                    <a:pt x="10160" y="4572"/>
                  </a:moveTo>
                  <a:lnTo>
                    <a:pt x="8674" y="1397"/>
                  </a:lnTo>
                  <a:lnTo>
                    <a:pt x="5080" y="0"/>
                  </a:lnTo>
                  <a:lnTo>
                    <a:pt x="1485" y="1397"/>
                  </a:lnTo>
                  <a:lnTo>
                    <a:pt x="0" y="4572"/>
                  </a:lnTo>
                  <a:lnTo>
                    <a:pt x="1485" y="7747"/>
                  </a:lnTo>
                  <a:lnTo>
                    <a:pt x="5080" y="9144"/>
                  </a:lnTo>
                  <a:lnTo>
                    <a:pt x="8674" y="7747"/>
                  </a:lnTo>
                  <a:lnTo>
                    <a:pt x="10160" y="4572"/>
                  </a:lnTo>
                  <a:close/>
                </a:path>
                <a:path w="2016125" h="9525">
                  <a:moveTo>
                    <a:pt x="2016125" y="4572"/>
                  </a:moveTo>
                  <a:lnTo>
                    <a:pt x="2014601" y="1397"/>
                  </a:lnTo>
                  <a:lnTo>
                    <a:pt x="2011045" y="0"/>
                  </a:lnTo>
                  <a:lnTo>
                    <a:pt x="2007489" y="1397"/>
                  </a:lnTo>
                  <a:lnTo>
                    <a:pt x="2005965" y="4572"/>
                  </a:lnTo>
                  <a:lnTo>
                    <a:pt x="2007489" y="7747"/>
                  </a:lnTo>
                  <a:lnTo>
                    <a:pt x="2011045" y="9144"/>
                  </a:lnTo>
                  <a:lnTo>
                    <a:pt x="2014601" y="7747"/>
                  </a:lnTo>
                  <a:lnTo>
                    <a:pt x="2016125" y="4572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5725" y="7253477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104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9056" y="7248143"/>
              <a:ext cx="2016125" cy="9525"/>
            </a:xfrm>
            <a:custGeom>
              <a:avLst/>
              <a:gdLst/>
              <a:ahLst/>
              <a:cxnLst/>
              <a:rect l="l" t="t" r="r" b="b"/>
              <a:pathLst>
                <a:path w="2016125" h="9525">
                  <a:moveTo>
                    <a:pt x="10160" y="4572"/>
                  </a:moveTo>
                  <a:lnTo>
                    <a:pt x="8674" y="1397"/>
                  </a:lnTo>
                  <a:lnTo>
                    <a:pt x="5080" y="0"/>
                  </a:lnTo>
                  <a:lnTo>
                    <a:pt x="1485" y="1397"/>
                  </a:lnTo>
                  <a:lnTo>
                    <a:pt x="0" y="4572"/>
                  </a:lnTo>
                  <a:lnTo>
                    <a:pt x="1485" y="7747"/>
                  </a:lnTo>
                  <a:lnTo>
                    <a:pt x="5080" y="9144"/>
                  </a:lnTo>
                  <a:lnTo>
                    <a:pt x="8674" y="7747"/>
                  </a:lnTo>
                  <a:lnTo>
                    <a:pt x="10160" y="4572"/>
                  </a:lnTo>
                  <a:close/>
                </a:path>
                <a:path w="2016125" h="9525">
                  <a:moveTo>
                    <a:pt x="2016125" y="4572"/>
                  </a:moveTo>
                  <a:lnTo>
                    <a:pt x="2014601" y="1397"/>
                  </a:lnTo>
                  <a:lnTo>
                    <a:pt x="2011045" y="0"/>
                  </a:lnTo>
                  <a:lnTo>
                    <a:pt x="2007489" y="1397"/>
                  </a:lnTo>
                  <a:lnTo>
                    <a:pt x="2005965" y="4572"/>
                  </a:lnTo>
                  <a:lnTo>
                    <a:pt x="2007489" y="7747"/>
                  </a:lnTo>
                  <a:lnTo>
                    <a:pt x="2011045" y="9144"/>
                  </a:lnTo>
                  <a:lnTo>
                    <a:pt x="2014601" y="7747"/>
                  </a:lnTo>
                  <a:lnTo>
                    <a:pt x="2016125" y="4572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1109472" y="790193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571" y="0"/>
                </a:moveTo>
                <a:lnTo>
                  <a:pt x="1333" y="1397"/>
                </a:lnTo>
                <a:lnTo>
                  <a:pt x="0" y="4572"/>
                </a:lnTo>
                <a:lnTo>
                  <a:pt x="1333" y="7747"/>
                </a:lnTo>
                <a:lnTo>
                  <a:pt x="4571" y="9144"/>
                </a:lnTo>
                <a:lnTo>
                  <a:pt x="7810" y="7747"/>
                </a:lnTo>
                <a:lnTo>
                  <a:pt x="9143" y="4572"/>
                </a:lnTo>
                <a:lnTo>
                  <a:pt x="7810" y="1397"/>
                </a:lnTo>
                <a:lnTo>
                  <a:pt x="4571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15055" y="7901939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5333" y="0"/>
                </a:moveTo>
                <a:lnTo>
                  <a:pt x="1524" y="1397"/>
                </a:lnTo>
                <a:lnTo>
                  <a:pt x="0" y="4572"/>
                </a:lnTo>
                <a:lnTo>
                  <a:pt x="1524" y="7747"/>
                </a:lnTo>
                <a:lnTo>
                  <a:pt x="5333" y="9144"/>
                </a:lnTo>
                <a:lnTo>
                  <a:pt x="9143" y="7747"/>
                </a:lnTo>
                <a:lnTo>
                  <a:pt x="10668" y="4572"/>
                </a:lnTo>
                <a:lnTo>
                  <a:pt x="9143" y="1397"/>
                </a:lnTo>
                <a:lnTo>
                  <a:pt x="5333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34840" y="7901939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5334" y="0"/>
                </a:moveTo>
                <a:lnTo>
                  <a:pt x="1524" y="1397"/>
                </a:lnTo>
                <a:lnTo>
                  <a:pt x="0" y="4572"/>
                </a:lnTo>
                <a:lnTo>
                  <a:pt x="1524" y="7747"/>
                </a:lnTo>
                <a:lnTo>
                  <a:pt x="5334" y="9144"/>
                </a:lnTo>
                <a:lnTo>
                  <a:pt x="9144" y="7747"/>
                </a:lnTo>
                <a:lnTo>
                  <a:pt x="10668" y="4572"/>
                </a:lnTo>
                <a:lnTo>
                  <a:pt x="9144" y="1397"/>
                </a:lnTo>
                <a:lnTo>
                  <a:pt x="533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0423" y="7901939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5334" y="0"/>
                </a:moveTo>
                <a:lnTo>
                  <a:pt x="1524" y="1397"/>
                </a:lnTo>
                <a:lnTo>
                  <a:pt x="0" y="4572"/>
                </a:lnTo>
                <a:lnTo>
                  <a:pt x="1524" y="7747"/>
                </a:lnTo>
                <a:lnTo>
                  <a:pt x="5334" y="9144"/>
                </a:lnTo>
                <a:lnTo>
                  <a:pt x="9143" y="7747"/>
                </a:lnTo>
                <a:lnTo>
                  <a:pt x="10667" y="4572"/>
                </a:lnTo>
                <a:lnTo>
                  <a:pt x="9143" y="1397"/>
                </a:lnTo>
                <a:lnTo>
                  <a:pt x="533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01923" y="6858000"/>
            <a:ext cx="1053084" cy="90677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24683" y="8081771"/>
            <a:ext cx="2880360" cy="83515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49217" y="4478942"/>
            <a:ext cx="3018382" cy="1305514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851916" y="2173223"/>
            <a:ext cx="2016125" cy="218440"/>
            <a:chOff x="851916" y="2173223"/>
            <a:chExt cx="2016125" cy="218440"/>
          </a:xfrm>
        </p:grpSpPr>
        <p:sp>
          <p:nvSpPr>
            <p:cNvPr id="49" name="object 49"/>
            <p:cNvSpPr/>
            <p:nvPr/>
          </p:nvSpPr>
          <p:spPr>
            <a:xfrm>
              <a:off x="878586" y="2386456"/>
              <a:ext cx="1987550" cy="0"/>
            </a:xfrm>
            <a:custGeom>
              <a:avLst/>
              <a:gdLst/>
              <a:ahLst/>
              <a:cxnLst/>
              <a:rect l="l" t="t" r="r" b="b"/>
              <a:pathLst>
                <a:path w="1987550">
                  <a:moveTo>
                    <a:pt x="0" y="0"/>
                  </a:moveTo>
                  <a:lnTo>
                    <a:pt x="1975103" y="0"/>
                  </a:lnTo>
                </a:path>
                <a:path w="1987550">
                  <a:moveTo>
                    <a:pt x="12191" y="0"/>
                  </a:moveTo>
                  <a:lnTo>
                    <a:pt x="1987295" y="0"/>
                  </a:lnTo>
                </a:path>
              </a:pathLst>
            </a:custGeom>
            <a:ln w="3301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51916" y="2177821"/>
              <a:ext cx="2016125" cy="207010"/>
            </a:xfrm>
            <a:custGeom>
              <a:avLst/>
              <a:gdLst/>
              <a:ahLst/>
              <a:cxnLst/>
              <a:rect l="l" t="t" r="r" b="b"/>
              <a:pathLst>
                <a:path w="2016125" h="207010">
                  <a:moveTo>
                    <a:pt x="2016125" y="0"/>
                  </a:moveTo>
                  <a:lnTo>
                    <a:pt x="0" y="0"/>
                  </a:lnTo>
                  <a:lnTo>
                    <a:pt x="0" y="206984"/>
                  </a:lnTo>
                  <a:lnTo>
                    <a:pt x="2016125" y="206984"/>
                  </a:lnTo>
                  <a:lnTo>
                    <a:pt x="2016125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8774" y="2178557"/>
              <a:ext cx="2005964" cy="207645"/>
            </a:xfrm>
            <a:custGeom>
              <a:avLst/>
              <a:gdLst/>
              <a:ahLst/>
              <a:cxnLst/>
              <a:rect l="l" t="t" r="r" b="b"/>
              <a:pathLst>
                <a:path w="2005964" h="207644">
                  <a:moveTo>
                    <a:pt x="0" y="0"/>
                  </a:moveTo>
                  <a:lnTo>
                    <a:pt x="2005457" y="0"/>
                  </a:lnTo>
                </a:path>
                <a:path w="2005964" h="207644">
                  <a:moveTo>
                    <a:pt x="0" y="207264"/>
                  </a:moveTo>
                  <a:lnTo>
                    <a:pt x="2005457" y="207264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78586" y="2178557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103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1916" y="2173223"/>
              <a:ext cx="2016125" cy="9525"/>
            </a:xfrm>
            <a:custGeom>
              <a:avLst/>
              <a:gdLst/>
              <a:ahLst/>
              <a:cxnLst/>
              <a:rect l="l" t="t" r="r" b="b"/>
              <a:pathLst>
                <a:path w="2016125" h="9525">
                  <a:moveTo>
                    <a:pt x="10160" y="4572"/>
                  </a:moveTo>
                  <a:lnTo>
                    <a:pt x="8674" y="1397"/>
                  </a:lnTo>
                  <a:lnTo>
                    <a:pt x="5080" y="0"/>
                  </a:lnTo>
                  <a:lnTo>
                    <a:pt x="1485" y="1397"/>
                  </a:lnTo>
                  <a:lnTo>
                    <a:pt x="0" y="4572"/>
                  </a:lnTo>
                  <a:lnTo>
                    <a:pt x="1485" y="7747"/>
                  </a:lnTo>
                  <a:lnTo>
                    <a:pt x="5080" y="9144"/>
                  </a:lnTo>
                  <a:lnTo>
                    <a:pt x="8674" y="7747"/>
                  </a:lnTo>
                  <a:lnTo>
                    <a:pt x="10160" y="4572"/>
                  </a:lnTo>
                  <a:close/>
                </a:path>
                <a:path w="2016125" h="9525">
                  <a:moveTo>
                    <a:pt x="2016125" y="4572"/>
                  </a:moveTo>
                  <a:lnTo>
                    <a:pt x="2014601" y="1397"/>
                  </a:lnTo>
                  <a:lnTo>
                    <a:pt x="2011045" y="0"/>
                  </a:lnTo>
                  <a:lnTo>
                    <a:pt x="2007489" y="1397"/>
                  </a:lnTo>
                  <a:lnTo>
                    <a:pt x="2005965" y="4572"/>
                  </a:lnTo>
                  <a:lnTo>
                    <a:pt x="2007489" y="7747"/>
                  </a:lnTo>
                  <a:lnTo>
                    <a:pt x="2011045" y="9144"/>
                  </a:lnTo>
                  <a:lnTo>
                    <a:pt x="2014601" y="7747"/>
                  </a:lnTo>
                  <a:lnTo>
                    <a:pt x="2016125" y="4572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8586" y="2385821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103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51916" y="2380487"/>
              <a:ext cx="2016125" cy="10795"/>
            </a:xfrm>
            <a:custGeom>
              <a:avLst/>
              <a:gdLst/>
              <a:ahLst/>
              <a:cxnLst/>
              <a:rect l="l" t="t" r="r" b="b"/>
              <a:pathLst>
                <a:path w="2016125" h="10794">
                  <a:moveTo>
                    <a:pt x="10160" y="5334"/>
                  </a:moveTo>
                  <a:lnTo>
                    <a:pt x="8674" y="1524"/>
                  </a:lnTo>
                  <a:lnTo>
                    <a:pt x="5080" y="0"/>
                  </a:lnTo>
                  <a:lnTo>
                    <a:pt x="1485" y="1524"/>
                  </a:lnTo>
                  <a:lnTo>
                    <a:pt x="0" y="5334"/>
                  </a:lnTo>
                  <a:lnTo>
                    <a:pt x="1485" y="9144"/>
                  </a:lnTo>
                  <a:lnTo>
                    <a:pt x="5080" y="10668"/>
                  </a:lnTo>
                  <a:lnTo>
                    <a:pt x="8674" y="9144"/>
                  </a:lnTo>
                  <a:lnTo>
                    <a:pt x="10160" y="5334"/>
                  </a:lnTo>
                  <a:close/>
                </a:path>
                <a:path w="2016125" h="10794">
                  <a:moveTo>
                    <a:pt x="2016125" y="5334"/>
                  </a:moveTo>
                  <a:lnTo>
                    <a:pt x="2014601" y="1524"/>
                  </a:lnTo>
                  <a:lnTo>
                    <a:pt x="2011045" y="0"/>
                  </a:lnTo>
                  <a:lnTo>
                    <a:pt x="2007489" y="1524"/>
                  </a:lnTo>
                  <a:lnTo>
                    <a:pt x="2005965" y="5334"/>
                  </a:lnTo>
                  <a:lnTo>
                    <a:pt x="2007489" y="9144"/>
                  </a:lnTo>
                  <a:lnTo>
                    <a:pt x="2011045" y="10668"/>
                  </a:lnTo>
                  <a:lnTo>
                    <a:pt x="2014601" y="9144"/>
                  </a:lnTo>
                  <a:lnTo>
                    <a:pt x="2016125" y="533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841247" y="2584703"/>
            <a:ext cx="2025014" cy="233679"/>
            <a:chOff x="841247" y="2584703"/>
            <a:chExt cx="2025014" cy="233679"/>
          </a:xfrm>
        </p:grpSpPr>
        <p:sp>
          <p:nvSpPr>
            <p:cNvPr id="57" name="object 57"/>
            <p:cNvSpPr/>
            <p:nvPr/>
          </p:nvSpPr>
          <p:spPr>
            <a:xfrm>
              <a:off x="878585" y="2590037"/>
              <a:ext cx="1987550" cy="0"/>
            </a:xfrm>
            <a:custGeom>
              <a:avLst/>
              <a:gdLst/>
              <a:ahLst/>
              <a:cxnLst/>
              <a:rect l="l" t="t" r="r" b="b"/>
              <a:pathLst>
                <a:path w="1987550">
                  <a:moveTo>
                    <a:pt x="0" y="0"/>
                  </a:moveTo>
                  <a:lnTo>
                    <a:pt x="1975103" y="0"/>
                  </a:lnTo>
                </a:path>
                <a:path w="1987550">
                  <a:moveTo>
                    <a:pt x="12191" y="0"/>
                  </a:moveTo>
                  <a:lnTo>
                    <a:pt x="1987295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1247" y="2596921"/>
              <a:ext cx="2016125" cy="207010"/>
            </a:xfrm>
            <a:custGeom>
              <a:avLst/>
              <a:gdLst/>
              <a:ahLst/>
              <a:cxnLst/>
              <a:rect l="l" t="t" r="r" b="b"/>
              <a:pathLst>
                <a:path w="2016125" h="207010">
                  <a:moveTo>
                    <a:pt x="2016125" y="0"/>
                  </a:moveTo>
                  <a:lnTo>
                    <a:pt x="0" y="0"/>
                  </a:lnTo>
                  <a:lnTo>
                    <a:pt x="0" y="206984"/>
                  </a:lnTo>
                  <a:lnTo>
                    <a:pt x="2016125" y="206984"/>
                  </a:lnTo>
                  <a:lnTo>
                    <a:pt x="2016125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6581" y="2597657"/>
              <a:ext cx="2005964" cy="207645"/>
            </a:xfrm>
            <a:custGeom>
              <a:avLst/>
              <a:gdLst/>
              <a:ahLst/>
              <a:cxnLst/>
              <a:rect l="l" t="t" r="r" b="b"/>
              <a:pathLst>
                <a:path w="2005964" h="207644">
                  <a:moveTo>
                    <a:pt x="0" y="0"/>
                  </a:moveTo>
                  <a:lnTo>
                    <a:pt x="2005457" y="0"/>
                  </a:lnTo>
                </a:path>
                <a:path w="2005964" h="207644">
                  <a:moveTo>
                    <a:pt x="0" y="207264"/>
                  </a:moveTo>
                  <a:lnTo>
                    <a:pt x="2005457" y="207264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6393" y="2597657"/>
              <a:ext cx="1976755" cy="0"/>
            </a:xfrm>
            <a:custGeom>
              <a:avLst/>
              <a:gdLst/>
              <a:ahLst/>
              <a:cxnLst/>
              <a:rect l="l" t="t" r="r" b="b"/>
              <a:pathLst>
                <a:path w="1976755">
                  <a:moveTo>
                    <a:pt x="0" y="0"/>
                  </a:moveTo>
                  <a:lnTo>
                    <a:pt x="1976628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1248" y="2592323"/>
              <a:ext cx="2016125" cy="9525"/>
            </a:xfrm>
            <a:custGeom>
              <a:avLst/>
              <a:gdLst/>
              <a:ahLst/>
              <a:cxnLst/>
              <a:rect l="l" t="t" r="r" b="b"/>
              <a:pathLst>
                <a:path w="2016125" h="9525">
                  <a:moveTo>
                    <a:pt x="10160" y="4572"/>
                  </a:moveTo>
                  <a:lnTo>
                    <a:pt x="8674" y="1397"/>
                  </a:lnTo>
                  <a:lnTo>
                    <a:pt x="5080" y="0"/>
                  </a:lnTo>
                  <a:lnTo>
                    <a:pt x="1485" y="1397"/>
                  </a:lnTo>
                  <a:lnTo>
                    <a:pt x="0" y="4572"/>
                  </a:lnTo>
                  <a:lnTo>
                    <a:pt x="1485" y="7747"/>
                  </a:lnTo>
                  <a:lnTo>
                    <a:pt x="5080" y="9144"/>
                  </a:lnTo>
                  <a:lnTo>
                    <a:pt x="8674" y="7747"/>
                  </a:lnTo>
                  <a:lnTo>
                    <a:pt x="10160" y="4572"/>
                  </a:lnTo>
                  <a:close/>
                </a:path>
                <a:path w="2016125" h="9525">
                  <a:moveTo>
                    <a:pt x="2016125" y="4572"/>
                  </a:moveTo>
                  <a:lnTo>
                    <a:pt x="2014601" y="1397"/>
                  </a:lnTo>
                  <a:lnTo>
                    <a:pt x="2011045" y="0"/>
                  </a:lnTo>
                  <a:lnTo>
                    <a:pt x="2007489" y="1397"/>
                  </a:lnTo>
                  <a:lnTo>
                    <a:pt x="2005965" y="4572"/>
                  </a:lnTo>
                  <a:lnTo>
                    <a:pt x="2007489" y="7747"/>
                  </a:lnTo>
                  <a:lnTo>
                    <a:pt x="2011045" y="9144"/>
                  </a:lnTo>
                  <a:lnTo>
                    <a:pt x="2014601" y="7747"/>
                  </a:lnTo>
                  <a:lnTo>
                    <a:pt x="2016125" y="4572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66393" y="2804921"/>
              <a:ext cx="1976755" cy="0"/>
            </a:xfrm>
            <a:custGeom>
              <a:avLst/>
              <a:gdLst/>
              <a:ahLst/>
              <a:cxnLst/>
              <a:rect l="l" t="t" r="r" b="b"/>
              <a:pathLst>
                <a:path w="1976755">
                  <a:moveTo>
                    <a:pt x="0" y="0"/>
                  </a:moveTo>
                  <a:lnTo>
                    <a:pt x="1976628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1248" y="2799587"/>
              <a:ext cx="2016125" cy="9525"/>
            </a:xfrm>
            <a:custGeom>
              <a:avLst/>
              <a:gdLst/>
              <a:ahLst/>
              <a:cxnLst/>
              <a:rect l="l" t="t" r="r" b="b"/>
              <a:pathLst>
                <a:path w="2016125" h="9525">
                  <a:moveTo>
                    <a:pt x="10160" y="4572"/>
                  </a:moveTo>
                  <a:lnTo>
                    <a:pt x="8674" y="1397"/>
                  </a:lnTo>
                  <a:lnTo>
                    <a:pt x="5080" y="0"/>
                  </a:lnTo>
                  <a:lnTo>
                    <a:pt x="1485" y="1397"/>
                  </a:lnTo>
                  <a:lnTo>
                    <a:pt x="0" y="4572"/>
                  </a:lnTo>
                  <a:lnTo>
                    <a:pt x="1485" y="7747"/>
                  </a:lnTo>
                  <a:lnTo>
                    <a:pt x="5080" y="9144"/>
                  </a:lnTo>
                  <a:lnTo>
                    <a:pt x="8674" y="7747"/>
                  </a:lnTo>
                  <a:lnTo>
                    <a:pt x="10160" y="4572"/>
                  </a:lnTo>
                  <a:close/>
                </a:path>
                <a:path w="2016125" h="9525">
                  <a:moveTo>
                    <a:pt x="2016125" y="4572"/>
                  </a:moveTo>
                  <a:lnTo>
                    <a:pt x="2014601" y="1397"/>
                  </a:lnTo>
                  <a:lnTo>
                    <a:pt x="2011045" y="0"/>
                  </a:lnTo>
                  <a:lnTo>
                    <a:pt x="2007489" y="1397"/>
                  </a:lnTo>
                  <a:lnTo>
                    <a:pt x="2005965" y="4572"/>
                  </a:lnTo>
                  <a:lnTo>
                    <a:pt x="2007489" y="7747"/>
                  </a:lnTo>
                  <a:lnTo>
                    <a:pt x="2011045" y="9144"/>
                  </a:lnTo>
                  <a:lnTo>
                    <a:pt x="2014601" y="7747"/>
                  </a:lnTo>
                  <a:lnTo>
                    <a:pt x="2016125" y="4572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6581" y="2812541"/>
              <a:ext cx="2005964" cy="0"/>
            </a:xfrm>
            <a:custGeom>
              <a:avLst/>
              <a:gdLst/>
              <a:ahLst/>
              <a:cxnLst/>
              <a:rect l="l" t="t" r="r" b="b"/>
              <a:pathLst>
                <a:path w="2005964">
                  <a:moveTo>
                    <a:pt x="0" y="0"/>
                  </a:moveTo>
                  <a:lnTo>
                    <a:pt x="2005457" y="0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66393" y="2812541"/>
              <a:ext cx="1976755" cy="0"/>
            </a:xfrm>
            <a:custGeom>
              <a:avLst/>
              <a:gdLst/>
              <a:ahLst/>
              <a:cxnLst/>
              <a:rect l="l" t="t" r="r" b="b"/>
              <a:pathLst>
                <a:path w="1976755">
                  <a:moveTo>
                    <a:pt x="0" y="0"/>
                  </a:moveTo>
                  <a:lnTo>
                    <a:pt x="1976628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864108" y="1741931"/>
            <a:ext cx="2016125" cy="288290"/>
          </a:xfrm>
          <a:custGeom>
            <a:avLst/>
            <a:gdLst/>
            <a:ahLst/>
            <a:cxnLst/>
            <a:rect l="l" t="t" r="r" b="b"/>
            <a:pathLst>
              <a:path w="2016125" h="288289">
                <a:moveTo>
                  <a:pt x="1958466" y="0"/>
                </a:moveTo>
                <a:lnTo>
                  <a:pt x="57594" y="0"/>
                </a:lnTo>
                <a:lnTo>
                  <a:pt x="24295" y="889"/>
                </a:lnTo>
                <a:lnTo>
                  <a:pt x="7200" y="7239"/>
                </a:lnTo>
                <a:lnTo>
                  <a:pt x="901" y="24256"/>
                </a:lnTo>
                <a:lnTo>
                  <a:pt x="0" y="57530"/>
                </a:lnTo>
                <a:lnTo>
                  <a:pt x="0" y="230250"/>
                </a:lnTo>
                <a:lnTo>
                  <a:pt x="901" y="263525"/>
                </a:lnTo>
                <a:lnTo>
                  <a:pt x="7200" y="280543"/>
                </a:lnTo>
                <a:lnTo>
                  <a:pt x="24295" y="286893"/>
                </a:lnTo>
                <a:lnTo>
                  <a:pt x="57594" y="287781"/>
                </a:lnTo>
                <a:lnTo>
                  <a:pt x="1958466" y="287781"/>
                </a:lnTo>
                <a:lnTo>
                  <a:pt x="1991867" y="286893"/>
                </a:lnTo>
                <a:lnTo>
                  <a:pt x="2008886" y="280543"/>
                </a:lnTo>
                <a:lnTo>
                  <a:pt x="2015236" y="263525"/>
                </a:lnTo>
                <a:lnTo>
                  <a:pt x="2016125" y="230250"/>
                </a:lnTo>
                <a:lnTo>
                  <a:pt x="2016125" y="57530"/>
                </a:lnTo>
                <a:lnTo>
                  <a:pt x="2015236" y="24256"/>
                </a:lnTo>
                <a:lnTo>
                  <a:pt x="2008886" y="7239"/>
                </a:lnTo>
                <a:lnTo>
                  <a:pt x="1991867" y="889"/>
                </a:lnTo>
                <a:lnTo>
                  <a:pt x="195846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846582" y="3015995"/>
            <a:ext cx="2005964" cy="10795"/>
            <a:chOff x="846582" y="3015995"/>
            <a:chExt cx="2005964" cy="10795"/>
          </a:xfrm>
        </p:grpSpPr>
        <p:sp>
          <p:nvSpPr>
            <p:cNvPr id="68" name="object 68"/>
            <p:cNvSpPr/>
            <p:nvPr/>
          </p:nvSpPr>
          <p:spPr>
            <a:xfrm>
              <a:off x="846582" y="3021329"/>
              <a:ext cx="2005964" cy="0"/>
            </a:xfrm>
            <a:custGeom>
              <a:avLst/>
              <a:gdLst/>
              <a:ahLst/>
              <a:cxnLst/>
              <a:rect l="l" t="t" r="r" b="b"/>
              <a:pathLst>
                <a:path w="2005964">
                  <a:moveTo>
                    <a:pt x="0" y="0"/>
                  </a:moveTo>
                  <a:lnTo>
                    <a:pt x="2005457" y="0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6394" y="3021329"/>
              <a:ext cx="1976755" cy="0"/>
            </a:xfrm>
            <a:custGeom>
              <a:avLst/>
              <a:gdLst/>
              <a:ahLst/>
              <a:cxnLst/>
              <a:rect l="l" t="t" r="r" b="b"/>
              <a:pathLst>
                <a:path w="1976755">
                  <a:moveTo>
                    <a:pt x="0" y="0"/>
                  </a:moveTo>
                  <a:lnTo>
                    <a:pt x="1976628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841247" y="1116583"/>
            <a:ext cx="44532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DEE"/>
                </a:solidFill>
                <a:latin typeface="맑은 고딕"/>
                <a:cs typeface="맑은 고딕"/>
              </a:rPr>
              <a:t>Measuring</a:t>
            </a:r>
            <a:r>
              <a:rPr sz="1800" spc="-25" dirty="0">
                <a:solidFill>
                  <a:srgbClr val="00ADEE"/>
                </a:solidFill>
                <a:latin typeface="맑은 고딕"/>
                <a:cs typeface="맑은 고딕"/>
              </a:rPr>
              <a:t> </a:t>
            </a:r>
            <a:r>
              <a:rPr sz="1800" spc="-5" dirty="0">
                <a:solidFill>
                  <a:srgbClr val="00ADEE"/>
                </a:solidFill>
                <a:latin typeface="맑은 고딕"/>
                <a:cs typeface="맑은 고딕"/>
              </a:rPr>
              <a:t>and</a:t>
            </a:r>
            <a:r>
              <a:rPr sz="1800" spc="-10" dirty="0">
                <a:solidFill>
                  <a:srgbClr val="00ADEE"/>
                </a:solidFill>
                <a:latin typeface="맑은 고딕"/>
                <a:cs typeface="맑은 고딕"/>
              </a:rPr>
              <a:t> </a:t>
            </a:r>
            <a:r>
              <a:rPr sz="1800" dirty="0">
                <a:solidFill>
                  <a:srgbClr val="00ADEE"/>
                </a:solidFill>
                <a:latin typeface="맑은 고딕"/>
                <a:cs typeface="맑은 고딕"/>
              </a:rPr>
              <a:t>Experimental</a:t>
            </a:r>
            <a:r>
              <a:rPr sz="1800" spc="-30" dirty="0">
                <a:solidFill>
                  <a:srgbClr val="00ADEE"/>
                </a:solidFill>
                <a:latin typeface="맑은 고딕"/>
                <a:cs typeface="맑은 고딕"/>
              </a:rPr>
              <a:t> </a:t>
            </a:r>
            <a:r>
              <a:rPr sz="1800" spc="-5" dirty="0" smtClean="0">
                <a:solidFill>
                  <a:srgbClr val="00ADEE"/>
                </a:solidFill>
                <a:latin typeface="맑은 고딕"/>
                <a:cs typeface="맑은 고딕"/>
              </a:rPr>
              <a:t>Instruments</a:t>
            </a:r>
            <a:endParaRPr sz="1800" dirty="0">
              <a:latin typeface="맑은 고딕"/>
              <a:cs typeface="맑은 고딕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845819" y="3857243"/>
            <a:ext cx="2016125" cy="218440"/>
            <a:chOff x="845819" y="3857243"/>
            <a:chExt cx="2016125" cy="218440"/>
          </a:xfrm>
        </p:grpSpPr>
        <p:sp>
          <p:nvSpPr>
            <p:cNvPr id="72" name="object 72"/>
            <p:cNvSpPr/>
            <p:nvPr/>
          </p:nvSpPr>
          <p:spPr>
            <a:xfrm>
              <a:off x="845819" y="3861841"/>
              <a:ext cx="2016125" cy="207010"/>
            </a:xfrm>
            <a:custGeom>
              <a:avLst/>
              <a:gdLst/>
              <a:ahLst/>
              <a:cxnLst/>
              <a:rect l="l" t="t" r="r" b="b"/>
              <a:pathLst>
                <a:path w="2016125" h="207010">
                  <a:moveTo>
                    <a:pt x="2016125" y="0"/>
                  </a:moveTo>
                  <a:lnTo>
                    <a:pt x="0" y="0"/>
                  </a:lnTo>
                  <a:lnTo>
                    <a:pt x="0" y="206984"/>
                  </a:lnTo>
                  <a:lnTo>
                    <a:pt x="2016125" y="206984"/>
                  </a:lnTo>
                  <a:lnTo>
                    <a:pt x="2016125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1153" y="3862577"/>
              <a:ext cx="2007235" cy="207645"/>
            </a:xfrm>
            <a:custGeom>
              <a:avLst/>
              <a:gdLst/>
              <a:ahLst/>
              <a:cxnLst/>
              <a:rect l="l" t="t" r="r" b="b"/>
              <a:pathLst>
                <a:path w="2007235" h="207645">
                  <a:moveTo>
                    <a:pt x="0" y="0"/>
                  </a:moveTo>
                  <a:lnTo>
                    <a:pt x="2006981" y="0"/>
                  </a:lnTo>
                </a:path>
                <a:path w="2007235" h="207645">
                  <a:moveTo>
                    <a:pt x="0" y="207263"/>
                  </a:moveTo>
                  <a:lnTo>
                    <a:pt x="2006981" y="207263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72489" y="3862577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103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45820" y="3857243"/>
              <a:ext cx="2016125" cy="10795"/>
            </a:xfrm>
            <a:custGeom>
              <a:avLst/>
              <a:gdLst/>
              <a:ahLst/>
              <a:cxnLst/>
              <a:rect l="l" t="t" r="r" b="b"/>
              <a:pathLst>
                <a:path w="2016125" h="10795">
                  <a:moveTo>
                    <a:pt x="10160" y="5334"/>
                  </a:moveTo>
                  <a:lnTo>
                    <a:pt x="8674" y="1524"/>
                  </a:lnTo>
                  <a:lnTo>
                    <a:pt x="5080" y="0"/>
                  </a:lnTo>
                  <a:lnTo>
                    <a:pt x="1485" y="1524"/>
                  </a:lnTo>
                  <a:lnTo>
                    <a:pt x="0" y="5334"/>
                  </a:lnTo>
                  <a:lnTo>
                    <a:pt x="1485" y="9144"/>
                  </a:lnTo>
                  <a:lnTo>
                    <a:pt x="5080" y="10668"/>
                  </a:lnTo>
                  <a:lnTo>
                    <a:pt x="8674" y="9144"/>
                  </a:lnTo>
                  <a:lnTo>
                    <a:pt x="10160" y="5334"/>
                  </a:lnTo>
                  <a:close/>
                </a:path>
                <a:path w="2016125" h="10795">
                  <a:moveTo>
                    <a:pt x="2016125" y="5334"/>
                  </a:moveTo>
                  <a:lnTo>
                    <a:pt x="2014601" y="1524"/>
                  </a:lnTo>
                  <a:lnTo>
                    <a:pt x="2011045" y="0"/>
                  </a:lnTo>
                  <a:lnTo>
                    <a:pt x="2007489" y="1524"/>
                  </a:lnTo>
                  <a:lnTo>
                    <a:pt x="2005965" y="5334"/>
                  </a:lnTo>
                  <a:lnTo>
                    <a:pt x="2007489" y="9144"/>
                  </a:lnTo>
                  <a:lnTo>
                    <a:pt x="2011045" y="10668"/>
                  </a:lnTo>
                  <a:lnTo>
                    <a:pt x="2014601" y="9144"/>
                  </a:lnTo>
                  <a:lnTo>
                    <a:pt x="2016125" y="533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72489" y="4069841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103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45820" y="4064507"/>
              <a:ext cx="2016125" cy="10795"/>
            </a:xfrm>
            <a:custGeom>
              <a:avLst/>
              <a:gdLst/>
              <a:ahLst/>
              <a:cxnLst/>
              <a:rect l="l" t="t" r="r" b="b"/>
              <a:pathLst>
                <a:path w="2016125" h="10795">
                  <a:moveTo>
                    <a:pt x="10160" y="5334"/>
                  </a:moveTo>
                  <a:lnTo>
                    <a:pt x="8674" y="1524"/>
                  </a:lnTo>
                  <a:lnTo>
                    <a:pt x="5080" y="0"/>
                  </a:lnTo>
                  <a:lnTo>
                    <a:pt x="1485" y="1524"/>
                  </a:lnTo>
                  <a:lnTo>
                    <a:pt x="0" y="5334"/>
                  </a:lnTo>
                  <a:lnTo>
                    <a:pt x="1485" y="9144"/>
                  </a:lnTo>
                  <a:lnTo>
                    <a:pt x="5080" y="10680"/>
                  </a:lnTo>
                  <a:lnTo>
                    <a:pt x="8674" y="9144"/>
                  </a:lnTo>
                  <a:lnTo>
                    <a:pt x="10160" y="5334"/>
                  </a:lnTo>
                  <a:close/>
                </a:path>
                <a:path w="2016125" h="10795">
                  <a:moveTo>
                    <a:pt x="2016125" y="5334"/>
                  </a:moveTo>
                  <a:lnTo>
                    <a:pt x="2014601" y="1524"/>
                  </a:lnTo>
                  <a:lnTo>
                    <a:pt x="2011045" y="0"/>
                  </a:lnTo>
                  <a:lnTo>
                    <a:pt x="2007489" y="1524"/>
                  </a:lnTo>
                  <a:lnTo>
                    <a:pt x="2005965" y="5334"/>
                  </a:lnTo>
                  <a:lnTo>
                    <a:pt x="2007489" y="9144"/>
                  </a:lnTo>
                  <a:lnTo>
                    <a:pt x="2011045" y="10680"/>
                  </a:lnTo>
                  <a:lnTo>
                    <a:pt x="2014601" y="9144"/>
                  </a:lnTo>
                  <a:lnTo>
                    <a:pt x="2016125" y="533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/>
          <p:nvPr/>
        </p:nvSpPr>
        <p:spPr>
          <a:xfrm>
            <a:off x="833627" y="4483607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5080" y="0"/>
                </a:moveTo>
                <a:lnTo>
                  <a:pt x="1485" y="1397"/>
                </a:lnTo>
                <a:lnTo>
                  <a:pt x="0" y="4572"/>
                </a:lnTo>
                <a:lnTo>
                  <a:pt x="1485" y="7747"/>
                </a:lnTo>
                <a:lnTo>
                  <a:pt x="5080" y="9144"/>
                </a:lnTo>
                <a:lnTo>
                  <a:pt x="8674" y="7747"/>
                </a:lnTo>
                <a:lnTo>
                  <a:pt x="10159" y="4572"/>
                </a:lnTo>
                <a:lnTo>
                  <a:pt x="8674" y="1397"/>
                </a:lnTo>
                <a:lnTo>
                  <a:pt x="50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39592" y="4483607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5080" y="0"/>
                </a:moveTo>
                <a:lnTo>
                  <a:pt x="1524" y="1397"/>
                </a:lnTo>
                <a:lnTo>
                  <a:pt x="0" y="4572"/>
                </a:lnTo>
                <a:lnTo>
                  <a:pt x="1524" y="7747"/>
                </a:lnTo>
                <a:lnTo>
                  <a:pt x="5080" y="9144"/>
                </a:lnTo>
                <a:lnTo>
                  <a:pt x="8636" y="7747"/>
                </a:lnTo>
                <a:lnTo>
                  <a:pt x="10159" y="4572"/>
                </a:lnTo>
                <a:lnTo>
                  <a:pt x="8636" y="1397"/>
                </a:lnTo>
                <a:lnTo>
                  <a:pt x="50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1247" y="6609588"/>
            <a:ext cx="2016125" cy="288290"/>
          </a:xfrm>
          <a:custGeom>
            <a:avLst/>
            <a:gdLst/>
            <a:ahLst/>
            <a:cxnLst/>
            <a:rect l="l" t="t" r="r" b="b"/>
            <a:pathLst>
              <a:path w="2016125" h="288290">
                <a:moveTo>
                  <a:pt x="1958466" y="0"/>
                </a:moveTo>
                <a:lnTo>
                  <a:pt x="57594" y="0"/>
                </a:lnTo>
                <a:lnTo>
                  <a:pt x="24295" y="889"/>
                </a:lnTo>
                <a:lnTo>
                  <a:pt x="7200" y="7239"/>
                </a:lnTo>
                <a:lnTo>
                  <a:pt x="901" y="24257"/>
                </a:lnTo>
                <a:lnTo>
                  <a:pt x="0" y="57531"/>
                </a:lnTo>
                <a:lnTo>
                  <a:pt x="0" y="230250"/>
                </a:lnTo>
                <a:lnTo>
                  <a:pt x="901" y="263525"/>
                </a:lnTo>
                <a:lnTo>
                  <a:pt x="7200" y="280543"/>
                </a:lnTo>
                <a:lnTo>
                  <a:pt x="24295" y="286893"/>
                </a:lnTo>
                <a:lnTo>
                  <a:pt x="57594" y="287782"/>
                </a:lnTo>
                <a:lnTo>
                  <a:pt x="1958466" y="287782"/>
                </a:lnTo>
                <a:lnTo>
                  <a:pt x="1991868" y="286893"/>
                </a:lnTo>
                <a:lnTo>
                  <a:pt x="2008886" y="280543"/>
                </a:lnTo>
                <a:lnTo>
                  <a:pt x="2015236" y="263525"/>
                </a:lnTo>
                <a:lnTo>
                  <a:pt x="2016125" y="230250"/>
                </a:lnTo>
                <a:lnTo>
                  <a:pt x="2016125" y="57531"/>
                </a:lnTo>
                <a:lnTo>
                  <a:pt x="2015236" y="24257"/>
                </a:lnTo>
                <a:lnTo>
                  <a:pt x="2008886" y="7239"/>
                </a:lnTo>
                <a:lnTo>
                  <a:pt x="1991868" y="889"/>
                </a:lnTo>
                <a:lnTo>
                  <a:pt x="1958466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" name="object 82"/>
          <p:cNvGrpSpPr/>
          <p:nvPr/>
        </p:nvGrpSpPr>
        <p:grpSpPr>
          <a:xfrm>
            <a:off x="818388" y="7459979"/>
            <a:ext cx="2014855" cy="226060"/>
            <a:chOff x="818388" y="7459979"/>
            <a:chExt cx="2014855" cy="226060"/>
          </a:xfrm>
        </p:grpSpPr>
        <p:sp>
          <p:nvSpPr>
            <p:cNvPr id="83" name="object 83"/>
            <p:cNvSpPr/>
            <p:nvPr/>
          </p:nvSpPr>
          <p:spPr>
            <a:xfrm>
              <a:off x="818388" y="7464576"/>
              <a:ext cx="2014855" cy="207010"/>
            </a:xfrm>
            <a:custGeom>
              <a:avLst/>
              <a:gdLst/>
              <a:ahLst/>
              <a:cxnLst/>
              <a:rect l="l" t="t" r="r" b="b"/>
              <a:pathLst>
                <a:path w="2014855" h="207009">
                  <a:moveTo>
                    <a:pt x="2014601" y="0"/>
                  </a:moveTo>
                  <a:lnTo>
                    <a:pt x="0" y="0"/>
                  </a:lnTo>
                  <a:lnTo>
                    <a:pt x="0" y="206984"/>
                  </a:lnTo>
                  <a:lnTo>
                    <a:pt x="2014601" y="206984"/>
                  </a:lnTo>
                  <a:lnTo>
                    <a:pt x="2014601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23722" y="7465313"/>
              <a:ext cx="2005964" cy="207645"/>
            </a:xfrm>
            <a:custGeom>
              <a:avLst/>
              <a:gdLst/>
              <a:ahLst/>
              <a:cxnLst/>
              <a:rect l="l" t="t" r="r" b="b"/>
              <a:pathLst>
                <a:path w="2005964" h="207645">
                  <a:moveTo>
                    <a:pt x="0" y="0"/>
                  </a:moveTo>
                  <a:lnTo>
                    <a:pt x="2005457" y="0"/>
                  </a:lnTo>
                </a:path>
                <a:path w="2005964" h="207645">
                  <a:moveTo>
                    <a:pt x="0" y="207264"/>
                  </a:moveTo>
                  <a:lnTo>
                    <a:pt x="2005457" y="207264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3534" y="7465313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103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18388" y="7459979"/>
              <a:ext cx="2014855" cy="9525"/>
            </a:xfrm>
            <a:custGeom>
              <a:avLst/>
              <a:gdLst/>
              <a:ahLst/>
              <a:cxnLst/>
              <a:rect l="l" t="t" r="r" b="b"/>
              <a:pathLst>
                <a:path w="2014855" h="9525">
                  <a:moveTo>
                    <a:pt x="10147" y="4572"/>
                  </a:moveTo>
                  <a:lnTo>
                    <a:pt x="8674" y="1397"/>
                  </a:lnTo>
                  <a:lnTo>
                    <a:pt x="5080" y="0"/>
                  </a:lnTo>
                  <a:lnTo>
                    <a:pt x="1485" y="1397"/>
                  </a:lnTo>
                  <a:lnTo>
                    <a:pt x="0" y="4572"/>
                  </a:lnTo>
                  <a:lnTo>
                    <a:pt x="1485" y="7747"/>
                  </a:lnTo>
                  <a:lnTo>
                    <a:pt x="5080" y="9144"/>
                  </a:lnTo>
                  <a:lnTo>
                    <a:pt x="8674" y="7747"/>
                  </a:lnTo>
                  <a:lnTo>
                    <a:pt x="10147" y="4572"/>
                  </a:lnTo>
                  <a:close/>
                </a:path>
                <a:path w="2014855" h="9525">
                  <a:moveTo>
                    <a:pt x="2014601" y="4572"/>
                  </a:moveTo>
                  <a:lnTo>
                    <a:pt x="2013077" y="1397"/>
                  </a:lnTo>
                  <a:lnTo>
                    <a:pt x="2009521" y="0"/>
                  </a:lnTo>
                  <a:lnTo>
                    <a:pt x="2005965" y="1397"/>
                  </a:lnTo>
                  <a:lnTo>
                    <a:pt x="2004441" y="4572"/>
                  </a:lnTo>
                  <a:lnTo>
                    <a:pt x="2005965" y="7747"/>
                  </a:lnTo>
                  <a:lnTo>
                    <a:pt x="2009521" y="9144"/>
                  </a:lnTo>
                  <a:lnTo>
                    <a:pt x="2013077" y="7747"/>
                  </a:lnTo>
                  <a:lnTo>
                    <a:pt x="2014601" y="4572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3534" y="7672577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103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18388" y="7667243"/>
              <a:ext cx="2014855" cy="9525"/>
            </a:xfrm>
            <a:custGeom>
              <a:avLst/>
              <a:gdLst/>
              <a:ahLst/>
              <a:cxnLst/>
              <a:rect l="l" t="t" r="r" b="b"/>
              <a:pathLst>
                <a:path w="2014855" h="9525">
                  <a:moveTo>
                    <a:pt x="10147" y="4572"/>
                  </a:moveTo>
                  <a:lnTo>
                    <a:pt x="8674" y="1397"/>
                  </a:lnTo>
                  <a:lnTo>
                    <a:pt x="5080" y="0"/>
                  </a:lnTo>
                  <a:lnTo>
                    <a:pt x="1485" y="1397"/>
                  </a:lnTo>
                  <a:lnTo>
                    <a:pt x="0" y="4572"/>
                  </a:lnTo>
                  <a:lnTo>
                    <a:pt x="1485" y="7747"/>
                  </a:lnTo>
                  <a:lnTo>
                    <a:pt x="5080" y="9144"/>
                  </a:lnTo>
                  <a:lnTo>
                    <a:pt x="8674" y="7747"/>
                  </a:lnTo>
                  <a:lnTo>
                    <a:pt x="10147" y="4572"/>
                  </a:lnTo>
                  <a:close/>
                </a:path>
                <a:path w="2014855" h="9525">
                  <a:moveTo>
                    <a:pt x="2014601" y="4572"/>
                  </a:moveTo>
                  <a:lnTo>
                    <a:pt x="2013077" y="1397"/>
                  </a:lnTo>
                  <a:lnTo>
                    <a:pt x="2009521" y="0"/>
                  </a:lnTo>
                  <a:lnTo>
                    <a:pt x="2005965" y="1397"/>
                  </a:lnTo>
                  <a:lnTo>
                    <a:pt x="2004441" y="4572"/>
                  </a:lnTo>
                  <a:lnTo>
                    <a:pt x="2005965" y="7747"/>
                  </a:lnTo>
                  <a:lnTo>
                    <a:pt x="2009521" y="9144"/>
                  </a:lnTo>
                  <a:lnTo>
                    <a:pt x="2013077" y="7747"/>
                  </a:lnTo>
                  <a:lnTo>
                    <a:pt x="2014601" y="4572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23722" y="7680197"/>
              <a:ext cx="2005964" cy="0"/>
            </a:xfrm>
            <a:custGeom>
              <a:avLst/>
              <a:gdLst/>
              <a:ahLst/>
              <a:cxnLst/>
              <a:rect l="l" t="t" r="r" b="b"/>
              <a:pathLst>
                <a:path w="2005964">
                  <a:moveTo>
                    <a:pt x="0" y="0"/>
                  </a:moveTo>
                  <a:lnTo>
                    <a:pt x="2005457" y="0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534" y="7680197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103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568952" y="7040879"/>
            <a:ext cx="2400300" cy="218440"/>
            <a:chOff x="4568952" y="7040879"/>
            <a:chExt cx="2400300" cy="218440"/>
          </a:xfrm>
        </p:grpSpPr>
        <p:sp>
          <p:nvSpPr>
            <p:cNvPr id="92" name="object 92"/>
            <p:cNvSpPr/>
            <p:nvPr/>
          </p:nvSpPr>
          <p:spPr>
            <a:xfrm>
              <a:off x="4568952" y="7045476"/>
              <a:ext cx="2400300" cy="207010"/>
            </a:xfrm>
            <a:custGeom>
              <a:avLst/>
              <a:gdLst/>
              <a:ahLst/>
              <a:cxnLst/>
              <a:rect l="l" t="t" r="r" b="b"/>
              <a:pathLst>
                <a:path w="2400300" h="207009">
                  <a:moveTo>
                    <a:pt x="2400173" y="0"/>
                  </a:moveTo>
                  <a:lnTo>
                    <a:pt x="0" y="0"/>
                  </a:lnTo>
                  <a:lnTo>
                    <a:pt x="0" y="206984"/>
                  </a:lnTo>
                  <a:lnTo>
                    <a:pt x="2400173" y="206984"/>
                  </a:lnTo>
                  <a:lnTo>
                    <a:pt x="2400173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74286" y="7046213"/>
              <a:ext cx="2391410" cy="207645"/>
            </a:xfrm>
            <a:custGeom>
              <a:avLst/>
              <a:gdLst/>
              <a:ahLst/>
              <a:cxnLst/>
              <a:rect l="l" t="t" r="r" b="b"/>
              <a:pathLst>
                <a:path w="2391409" h="207645">
                  <a:moveTo>
                    <a:pt x="0" y="0"/>
                  </a:moveTo>
                  <a:lnTo>
                    <a:pt x="2391029" y="0"/>
                  </a:lnTo>
                </a:path>
                <a:path w="2391409" h="207645">
                  <a:moveTo>
                    <a:pt x="0" y="207264"/>
                  </a:moveTo>
                  <a:lnTo>
                    <a:pt x="2391029" y="207264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98670" y="7046213"/>
              <a:ext cx="2354580" cy="0"/>
            </a:xfrm>
            <a:custGeom>
              <a:avLst/>
              <a:gdLst/>
              <a:ahLst/>
              <a:cxnLst/>
              <a:rect l="l" t="t" r="r" b="b"/>
              <a:pathLst>
                <a:path w="2354579">
                  <a:moveTo>
                    <a:pt x="0" y="0"/>
                  </a:moveTo>
                  <a:lnTo>
                    <a:pt x="2354579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8952" y="7040879"/>
              <a:ext cx="2400300" cy="9525"/>
            </a:xfrm>
            <a:custGeom>
              <a:avLst/>
              <a:gdLst/>
              <a:ahLst/>
              <a:cxnLst/>
              <a:rect l="l" t="t" r="r" b="b"/>
              <a:pathLst>
                <a:path w="2400300" h="9525">
                  <a:moveTo>
                    <a:pt x="12065" y="4572"/>
                  </a:moveTo>
                  <a:lnTo>
                    <a:pt x="10287" y="1397"/>
                  </a:lnTo>
                  <a:lnTo>
                    <a:pt x="6096" y="0"/>
                  </a:lnTo>
                  <a:lnTo>
                    <a:pt x="1778" y="1397"/>
                  </a:lnTo>
                  <a:lnTo>
                    <a:pt x="0" y="4572"/>
                  </a:lnTo>
                  <a:lnTo>
                    <a:pt x="1778" y="7747"/>
                  </a:lnTo>
                  <a:lnTo>
                    <a:pt x="6096" y="9144"/>
                  </a:lnTo>
                  <a:lnTo>
                    <a:pt x="10287" y="7747"/>
                  </a:lnTo>
                  <a:lnTo>
                    <a:pt x="12065" y="4572"/>
                  </a:lnTo>
                  <a:close/>
                </a:path>
                <a:path w="2400300" h="9525">
                  <a:moveTo>
                    <a:pt x="2400173" y="4572"/>
                  </a:moveTo>
                  <a:lnTo>
                    <a:pt x="2398395" y="1397"/>
                  </a:lnTo>
                  <a:lnTo>
                    <a:pt x="2394077" y="0"/>
                  </a:lnTo>
                  <a:lnTo>
                    <a:pt x="2389759" y="1397"/>
                  </a:lnTo>
                  <a:lnTo>
                    <a:pt x="2388108" y="4572"/>
                  </a:lnTo>
                  <a:lnTo>
                    <a:pt x="2389759" y="7747"/>
                  </a:lnTo>
                  <a:lnTo>
                    <a:pt x="2394077" y="9144"/>
                  </a:lnTo>
                  <a:lnTo>
                    <a:pt x="2398395" y="7747"/>
                  </a:lnTo>
                  <a:lnTo>
                    <a:pt x="2400173" y="4572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598670" y="7253477"/>
              <a:ext cx="2354580" cy="0"/>
            </a:xfrm>
            <a:custGeom>
              <a:avLst/>
              <a:gdLst/>
              <a:ahLst/>
              <a:cxnLst/>
              <a:rect l="l" t="t" r="r" b="b"/>
              <a:pathLst>
                <a:path w="2354579">
                  <a:moveTo>
                    <a:pt x="0" y="0"/>
                  </a:moveTo>
                  <a:lnTo>
                    <a:pt x="2354579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568952" y="7248143"/>
              <a:ext cx="2400300" cy="10795"/>
            </a:xfrm>
            <a:custGeom>
              <a:avLst/>
              <a:gdLst/>
              <a:ahLst/>
              <a:cxnLst/>
              <a:rect l="l" t="t" r="r" b="b"/>
              <a:pathLst>
                <a:path w="2400300" h="10795">
                  <a:moveTo>
                    <a:pt x="12065" y="5334"/>
                  </a:moveTo>
                  <a:lnTo>
                    <a:pt x="10287" y="1524"/>
                  </a:lnTo>
                  <a:lnTo>
                    <a:pt x="6096" y="0"/>
                  </a:lnTo>
                  <a:lnTo>
                    <a:pt x="1778" y="1524"/>
                  </a:lnTo>
                  <a:lnTo>
                    <a:pt x="0" y="5334"/>
                  </a:lnTo>
                  <a:lnTo>
                    <a:pt x="1778" y="9144"/>
                  </a:lnTo>
                  <a:lnTo>
                    <a:pt x="6096" y="10668"/>
                  </a:lnTo>
                  <a:lnTo>
                    <a:pt x="10287" y="9144"/>
                  </a:lnTo>
                  <a:lnTo>
                    <a:pt x="12065" y="5334"/>
                  </a:lnTo>
                  <a:close/>
                </a:path>
                <a:path w="2400300" h="10795">
                  <a:moveTo>
                    <a:pt x="2400173" y="5334"/>
                  </a:moveTo>
                  <a:lnTo>
                    <a:pt x="2398395" y="1524"/>
                  </a:lnTo>
                  <a:lnTo>
                    <a:pt x="2394077" y="0"/>
                  </a:lnTo>
                  <a:lnTo>
                    <a:pt x="2389759" y="1524"/>
                  </a:lnTo>
                  <a:lnTo>
                    <a:pt x="2388108" y="5334"/>
                  </a:lnTo>
                  <a:lnTo>
                    <a:pt x="2389759" y="9144"/>
                  </a:lnTo>
                  <a:lnTo>
                    <a:pt x="2394077" y="10668"/>
                  </a:lnTo>
                  <a:lnTo>
                    <a:pt x="2398395" y="9144"/>
                  </a:lnTo>
                  <a:lnTo>
                    <a:pt x="2400173" y="533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/>
          <p:nvPr/>
        </p:nvSpPr>
        <p:spPr>
          <a:xfrm>
            <a:off x="4582667" y="6609588"/>
            <a:ext cx="2402205" cy="288290"/>
          </a:xfrm>
          <a:custGeom>
            <a:avLst/>
            <a:gdLst/>
            <a:ahLst/>
            <a:cxnLst/>
            <a:rect l="l" t="t" r="r" b="b"/>
            <a:pathLst>
              <a:path w="2402204" h="288290">
                <a:moveTo>
                  <a:pt x="2332990" y="0"/>
                </a:moveTo>
                <a:lnTo>
                  <a:pt x="68580" y="0"/>
                </a:lnTo>
                <a:lnTo>
                  <a:pt x="28956" y="889"/>
                </a:lnTo>
                <a:lnTo>
                  <a:pt x="8636" y="7239"/>
                </a:lnTo>
                <a:lnTo>
                  <a:pt x="1016" y="24257"/>
                </a:lnTo>
                <a:lnTo>
                  <a:pt x="0" y="57531"/>
                </a:lnTo>
                <a:lnTo>
                  <a:pt x="0" y="230250"/>
                </a:lnTo>
                <a:lnTo>
                  <a:pt x="1016" y="263525"/>
                </a:lnTo>
                <a:lnTo>
                  <a:pt x="8636" y="280543"/>
                </a:lnTo>
                <a:lnTo>
                  <a:pt x="28956" y="286893"/>
                </a:lnTo>
                <a:lnTo>
                  <a:pt x="68580" y="287782"/>
                </a:lnTo>
                <a:lnTo>
                  <a:pt x="2332990" y="287782"/>
                </a:lnTo>
                <a:lnTo>
                  <a:pt x="2372741" y="286893"/>
                </a:lnTo>
                <a:lnTo>
                  <a:pt x="2393061" y="280543"/>
                </a:lnTo>
                <a:lnTo>
                  <a:pt x="2400554" y="263525"/>
                </a:lnTo>
                <a:lnTo>
                  <a:pt x="2401697" y="230250"/>
                </a:lnTo>
                <a:lnTo>
                  <a:pt x="2401697" y="57531"/>
                </a:lnTo>
                <a:lnTo>
                  <a:pt x="2400554" y="24257"/>
                </a:lnTo>
                <a:lnTo>
                  <a:pt x="2393061" y="7239"/>
                </a:lnTo>
                <a:lnTo>
                  <a:pt x="2372741" y="889"/>
                </a:lnTo>
                <a:lnTo>
                  <a:pt x="233299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4553711" y="7459979"/>
            <a:ext cx="2402205" cy="227329"/>
            <a:chOff x="4553711" y="7459979"/>
            <a:chExt cx="2402205" cy="227329"/>
          </a:xfrm>
        </p:grpSpPr>
        <p:sp>
          <p:nvSpPr>
            <p:cNvPr id="100" name="object 100"/>
            <p:cNvSpPr/>
            <p:nvPr/>
          </p:nvSpPr>
          <p:spPr>
            <a:xfrm>
              <a:off x="4553711" y="7464576"/>
              <a:ext cx="2402205" cy="207010"/>
            </a:xfrm>
            <a:custGeom>
              <a:avLst/>
              <a:gdLst/>
              <a:ahLst/>
              <a:cxnLst/>
              <a:rect l="l" t="t" r="r" b="b"/>
              <a:pathLst>
                <a:path w="2402204" h="207009">
                  <a:moveTo>
                    <a:pt x="2401697" y="0"/>
                  </a:moveTo>
                  <a:lnTo>
                    <a:pt x="0" y="0"/>
                  </a:lnTo>
                  <a:lnTo>
                    <a:pt x="0" y="206984"/>
                  </a:lnTo>
                  <a:lnTo>
                    <a:pt x="2401697" y="206984"/>
                  </a:lnTo>
                  <a:lnTo>
                    <a:pt x="2401697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560569" y="7465313"/>
              <a:ext cx="2389505" cy="207645"/>
            </a:xfrm>
            <a:custGeom>
              <a:avLst/>
              <a:gdLst/>
              <a:ahLst/>
              <a:cxnLst/>
              <a:rect l="l" t="t" r="r" b="b"/>
              <a:pathLst>
                <a:path w="2389504" h="207645">
                  <a:moveTo>
                    <a:pt x="0" y="0"/>
                  </a:moveTo>
                  <a:lnTo>
                    <a:pt x="2389504" y="0"/>
                  </a:lnTo>
                </a:path>
                <a:path w="2389504" h="207645">
                  <a:moveTo>
                    <a:pt x="0" y="207264"/>
                  </a:moveTo>
                  <a:lnTo>
                    <a:pt x="2389504" y="207264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584953" y="7465313"/>
              <a:ext cx="2353310" cy="0"/>
            </a:xfrm>
            <a:custGeom>
              <a:avLst/>
              <a:gdLst/>
              <a:ahLst/>
              <a:cxnLst/>
              <a:rect l="l" t="t" r="r" b="b"/>
              <a:pathLst>
                <a:path w="2353309">
                  <a:moveTo>
                    <a:pt x="0" y="0"/>
                  </a:moveTo>
                  <a:lnTo>
                    <a:pt x="2353055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53712" y="7459979"/>
              <a:ext cx="2402205" cy="9525"/>
            </a:xfrm>
            <a:custGeom>
              <a:avLst/>
              <a:gdLst/>
              <a:ahLst/>
              <a:cxnLst/>
              <a:rect l="l" t="t" r="r" b="b"/>
              <a:pathLst>
                <a:path w="2402204" h="9525">
                  <a:moveTo>
                    <a:pt x="12065" y="4572"/>
                  </a:moveTo>
                  <a:lnTo>
                    <a:pt x="10287" y="1397"/>
                  </a:lnTo>
                  <a:lnTo>
                    <a:pt x="6096" y="0"/>
                  </a:lnTo>
                  <a:lnTo>
                    <a:pt x="1778" y="1397"/>
                  </a:lnTo>
                  <a:lnTo>
                    <a:pt x="0" y="4572"/>
                  </a:lnTo>
                  <a:lnTo>
                    <a:pt x="1778" y="7747"/>
                  </a:lnTo>
                  <a:lnTo>
                    <a:pt x="6096" y="9144"/>
                  </a:lnTo>
                  <a:lnTo>
                    <a:pt x="10287" y="7747"/>
                  </a:lnTo>
                  <a:lnTo>
                    <a:pt x="12065" y="4572"/>
                  </a:lnTo>
                  <a:close/>
                </a:path>
                <a:path w="2402204" h="9525">
                  <a:moveTo>
                    <a:pt x="2401697" y="4572"/>
                  </a:moveTo>
                  <a:lnTo>
                    <a:pt x="2399919" y="1397"/>
                  </a:lnTo>
                  <a:lnTo>
                    <a:pt x="2395601" y="0"/>
                  </a:lnTo>
                  <a:lnTo>
                    <a:pt x="2391283" y="1397"/>
                  </a:lnTo>
                  <a:lnTo>
                    <a:pt x="2389505" y="4572"/>
                  </a:lnTo>
                  <a:lnTo>
                    <a:pt x="2391283" y="7747"/>
                  </a:lnTo>
                  <a:lnTo>
                    <a:pt x="2395601" y="9144"/>
                  </a:lnTo>
                  <a:lnTo>
                    <a:pt x="2399919" y="7747"/>
                  </a:lnTo>
                  <a:lnTo>
                    <a:pt x="2401697" y="4572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84953" y="7672577"/>
              <a:ext cx="2353310" cy="0"/>
            </a:xfrm>
            <a:custGeom>
              <a:avLst/>
              <a:gdLst/>
              <a:ahLst/>
              <a:cxnLst/>
              <a:rect l="l" t="t" r="r" b="b"/>
              <a:pathLst>
                <a:path w="2353309">
                  <a:moveTo>
                    <a:pt x="0" y="0"/>
                  </a:moveTo>
                  <a:lnTo>
                    <a:pt x="2353055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553712" y="7667243"/>
              <a:ext cx="2402205" cy="9525"/>
            </a:xfrm>
            <a:custGeom>
              <a:avLst/>
              <a:gdLst/>
              <a:ahLst/>
              <a:cxnLst/>
              <a:rect l="l" t="t" r="r" b="b"/>
              <a:pathLst>
                <a:path w="2402204" h="9525">
                  <a:moveTo>
                    <a:pt x="12065" y="4572"/>
                  </a:moveTo>
                  <a:lnTo>
                    <a:pt x="10287" y="1397"/>
                  </a:lnTo>
                  <a:lnTo>
                    <a:pt x="6096" y="0"/>
                  </a:lnTo>
                  <a:lnTo>
                    <a:pt x="1778" y="1397"/>
                  </a:lnTo>
                  <a:lnTo>
                    <a:pt x="0" y="4572"/>
                  </a:lnTo>
                  <a:lnTo>
                    <a:pt x="1778" y="7747"/>
                  </a:lnTo>
                  <a:lnTo>
                    <a:pt x="6096" y="9144"/>
                  </a:lnTo>
                  <a:lnTo>
                    <a:pt x="10287" y="7747"/>
                  </a:lnTo>
                  <a:lnTo>
                    <a:pt x="12065" y="4572"/>
                  </a:lnTo>
                  <a:close/>
                </a:path>
                <a:path w="2402204" h="9525">
                  <a:moveTo>
                    <a:pt x="2401697" y="4572"/>
                  </a:moveTo>
                  <a:lnTo>
                    <a:pt x="2399919" y="1397"/>
                  </a:lnTo>
                  <a:lnTo>
                    <a:pt x="2395601" y="0"/>
                  </a:lnTo>
                  <a:lnTo>
                    <a:pt x="2391283" y="1397"/>
                  </a:lnTo>
                  <a:lnTo>
                    <a:pt x="2389505" y="4572"/>
                  </a:lnTo>
                  <a:lnTo>
                    <a:pt x="2391283" y="7747"/>
                  </a:lnTo>
                  <a:lnTo>
                    <a:pt x="2395601" y="9144"/>
                  </a:lnTo>
                  <a:lnTo>
                    <a:pt x="2399919" y="7747"/>
                  </a:lnTo>
                  <a:lnTo>
                    <a:pt x="2401697" y="4572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584953" y="7681721"/>
              <a:ext cx="2353310" cy="0"/>
            </a:xfrm>
            <a:custGeom>
              <a:avLst/>
              <a:gdLst/>
              <a:ahLst/>
              <a:cxnLst/>
              <a:rect l="l" t="t" r="r" b="b"/>
              <a:pathLst>
                <a:path w="2353309">
                  <a:moveTo>
                    <a:pt x="0" y="0"/>
                  </a:moveTo>
                  <a:lnTo>
                    <a:pt x="2353055" y="0"/>
                  </a:lnTo>
                </a:path>
              </a:pathLst>
            </a:custGeom>
            <a:ln w="10668">
              <a:solidFill>
                <a:srgbClr val="221F1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7" name="object 10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21465" y="318557"/>
            <a:ext cx="332190" cy="332190"/>
          </a:xfrm>
          <a:prstGeom prst="rect">
            <a:avLst/>
          </a:prstGeom>
        </p:spPr>
      </p:pic>
      <p:sp>
        <p:nvSpPr>
          <p:cNvPr id="108" name="object 108"/>
          <p:cNvSpPr txBox="1"/>
          <p:nvPr/>
        </p:nvSpPr>
        <p:spPr>
          <a:xfrm>
            <a:off x="2498851" y="330199"/>
            <a:ext cx="4228465" cy="34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4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Company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dreaming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to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be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 the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Global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New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Leader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in</a:t>
            </a:r>
            <a:r>
              <a:rPr sz="800" spc="1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Automobile</a:t>
            </a:r>
            <a:r>
              <a:rPr sz="800" spc="-2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and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Industrial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Gear Parts</a:t>
            </a:r>
            <a:endParaRPr sz="800">
              <a:latin typeface="맑은 고딕"/>
              <a:cs typeface="맑은 고딕"/>
            </a:endParaRPr>
          </a:p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Dong</a:t>
            </a:r>
            <a:r>
              <a:rPr sz="800" spc="-1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Yang</a:t>
            </a:r>
            <a:r>
              <a:rPr sz="800" spc="-2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Co.,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Ltd.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941311" y="9975748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30833" y="7697763"/>
            <a:ext cx="20008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885" algn="l"/>
                <a:tab pos="1987550" algn="l"/>
              </a:tabLst>
            </a:pPr>
            <a:r>
              <a:rPr sz="1000" u="dash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맑은 고딕"/>
                <a:cs typeface="맑은 고딕"/>
              </a:rPr>
              <a:t> 	</a:t>
            </a:r>
            <a:r>
              <a:rPr sz="1000" u="dash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맑은 고딕"/>
                <a:cs typeface="맑은 고딕"/>
              </a:rPr>
              <a:t>	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681220" y="6022974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ADEE"/>
                </a:solidFill>
                <a:latin typeface="맑은 고딕"/>
                <a:cs typeface="맑은 고딕"/>
              </a:rPr>
              <a:t>Product,</a:t>
            </a:r>
            <a:r>
              <a:rPr sz="1800" spc="-30" dirty="0">
                <a:solidFill>
                  <a:srgbClr val="00ADEE"/>
                </a:solidFill>
                <a:latin typeface="맑은 고딕"/>
                <a:cs typeface="맑은 고딕"/>
              </a:rPr>
              <a:t> </a:t>
            </a:r>
            <a:r>
              <a:rPr sz="1800" spc="-5" dirty="0">
                <a:solidFill>
                  <a:srgbClr val="00ADEE"/>
                </a:solidFill>
                <a:latin typeface="맑은 고딕"/>
                <a:cs typeface="맑은 고딕"/>
              </a:rPr>
              <a:t>Fixture</a:t>
            </a:r>
            <a:r>
              <a:rPr sz="1800" spc="-25" dirty="0">
                <a:solidFill>
                  <a:srgbClr val="00ADEE"/>
                </a:solidFill>
                <a:latin typeface="맑은 고딕"/>
                <a:cs typeface="맑은 고딕"/>
              </a:rPr>
              <a:t> </a:t>
            </a:r>
            <a:r>
              <a:rPr sz="1800" spc="-5" dirty="0">
                <a:solidFill>
                  <a:srgbClr val="00ADEE"/>
                </a:solidFill>
                <a:latin typeface="맑은 고딕"/>
                <a:cs typeface="맑은 고딕"/>
              </a:rPr>
              <a:t>Design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171694" y="6650608"/>
            <a:ext cx="117919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solidFill>
                  <a:srgbClr val="FFFFFF"/>
                </a:solidFill>
                <a:latin typeface="맑은 고딕"/>
                <a:cs typeface="맑은 고딕"/>
              </a:rPr>
              <a:t>Fixture</a:t>
            </a:r>
            <a:r>
              <a:rPr sz="1200" b="1" spc="-3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맑은 고딕"/>
                <a:cs typeface="맑은 고딕"/>
              </a:rPr>
              <a:t>Design</a:t>
            </a:r>
            <a:endParaRPr sz="1200" b="1" dirty="0">
              <a:latin typeface="맑은 고딕"/>
              <a:cs typeface="맑은 고딕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964182" y="9615931"/>
            <a:ext cx="3606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맑은 고딕"/>
                <a:cs typeface="맑은 고딕"/>
              </a:rPr>
              <a:t>Verification</a:t>
            </a:r>
            <a:r>
              <a:rPr sz="140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맑은 고딕"/>
                <a:cs typeface="맑은 고딕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맑은 고딕"/>
                <a:cs typeface="맑은 고딕"/>
              </a:rPr>
              <a:t>each</a:t>
            </a:r>
            <a:r>
              <a:rPr sz="1400" spc="-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맑은 고딕"/>
                <a:cs typeface="맑은 고딕"/>
              </a:rPr>
              <a:t>design</a:t>
            </a:r>
            <a:r>
              <a:rPr sz="1400" spc="-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dirty="0">
                <a:solidFill>
                  <a:srgbClr val="FFFFFF"/>
                </a:solidFill>
                <a:latin typeface="맑은 고딕"/>
                <a:cs typeface="맑은 고딕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맑은 고딕"/>
                <a:cs typeface="맑은 고딕"/>
              </a:rPr>
              <a:t>manufacture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568952" y="7056881"/>
            <a:ext cx="24003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21F1F"/>
                </a:solidFill>
                <a:latin typeface="맑은 고딕"/>
                <a:cs typeface="맑은 고딕"/>
              </a:rPr>
              <a:t>1. </a:t>
            </a:r>
            <a:r>
              <a:rPr sz="1000" spc="-10" dirty="0">
                <a:solidFill>
                  <a:srgbClr val="221F1F"/>
                </a:solidFill>
                <a:latin typeface="맑은 고딕"/>
                <a:cs typeface="맑은 고딕"/>
              </a:rPr>
              <a:t>Maximize</a:t>
            </a:r>
            <a:r>
              <a:rPr sz="1000" spc="15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000" spc="-10" dirty="0">
                <a:solidFill>
                  <a:srgbClr val="221F1F"/>
                </a:solidFill>
                <a:latin typeface="맑은 고딕"/>
                <a:cs typeface="맑은 고딕"/>
              </a:rPr>
              <a:t>work efficiency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600194" y="7280275"/>
            <a:ext cx="1188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21F1F"/>
                </a:solidFill>
                <a:latin typeface="맑은 고딕"/>
                <a:cs typeface="맑은 고딕"/>
              </a:rPr>
              <a:t>2.</a:t>
            </a:r>
            <a:r>
              <a:rPr sz="1000" spc="-15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221F1F"/>
                </a:solidFill>
                <a:latin typeface="맑은 고딕"/>
                <a:cs typeface="맑은 고딕"/>
              </a:rPr>
              <a:t>Stability</a:t>
            </a:r>
            <a:r>
              <a:rPr sz="1000" spc="15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221F1F"/>
                </a:solidFill>
                <a:latin typeface="맑은 고딕"/>
                <a:cs typeface="맑은 고딕"/>
              </a:rPr>
              <a:t>of</a:t>
            </a:r>
            <a:r>
              <a:rPr sz="1000" spc="-25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000" spc="-10" dirty="0">
                <a:solidFill>
                  <a:srgbClr val="221F1F"/>
                </a:solidFill>
                <a:latin typeface="맑은 고딕"/>
                <a:cs typeface="맑은 고딕"/>
              </a:rPr>
              <a:t>fixture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553711" y="7480248"/>
            <a:ext cx="2402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21F1F"/>
                </a:solidFill>
                <a:latin typeface="맑은 고딕"/>
                <a:cs typeface="맑은 고딕"/>
              </a:rPr>
              <a:t>3.</a:t>
            </a:r>
            <a:r>
              <a:rPr sz="1000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000" spc="-10" dirty="0">
                <a:solidFill>
                  <a:srgbClr val="221F1F"/>
                </a:solidFill>
                <a:latin typeface="맑은 고딕"/>
                <a:cs typeface="맑은 고딕"/>
              </a:rPr>
              <a:t>Realization</a:t>
            </a:r>
            <a:r>
              <a:rPr sz="1000" spc="55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221F1F"/>
                </a:solidFill>
                <a:latin typeface="맑은 고딕"/>
                <a:cs typeface="맑은 고딕"/>
              </a:rPr>
              <a:t>possibility</a:t>
            </a:r>
            <a:r>
              <a:rPr sz="1000" spc="50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221F1F"/>
                </a:solidFill>
                <a:latin typeface="맑은 고딕"/>
                <a:cs typeface="맑은 고딕"/>
              </a:rPr>
              <a:t>of</a:t>
            </a:r>
            <a:r>
              <a:rPr sz="1000" spc="-10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221F1F"/>
                </a:solidFill>
                <a:latin typeface="맑은 고딕"/>
                <a:cs typeface="맑은 고딕"/>
              </a:rPr>
              <a:t>the</a:t>
            </a:r>
            <a:r>
              <a:rPr sz="1000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000" spc="-5" dirty="0">
                <a:solidFill>
                  <a:srgbClr val="221F1F"/>
                </a:solidFill>
                <a:latin typeface="맑은 고딕"/>
                <a:cs typeface="맑은 고딕"/>
              </a:rPr>
              <a:t>product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572253" y="7690611"/>
            <a:ext cx="2378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dash" spc="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맑은 고딕"/>
                <a:cs typeface="맑은 고딕"/>
              </a:rPr>
              <a:t> </a:t>
            </a:r>
            <a:r>
              <a:rPr sz="1000" u="dash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맑은 고딕"/>
                <a:cs typeface="맑은 고딕"/>
              </a:rPr>
              <a:t>4.</a:t>
            </a:r>
            <a:r>
              <a:rPr sz="1000" u="dash" spc="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맑은 고딕"/>
                <a:cs typeface="맑은 고딕"/>
              </a:rPr>
              <a:t> </a:t>
            </a:r>
            <a:r>
              <a:rPr sz="1000" u="dash" spc="-10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맑은 고딕"/>
                <a:cs typeface="맑은 고딕"/>
              </a:rPr>
              <a:t>Self-manufacture</a:t>
            </a:r>
            <a:r>
              <a:rPr sz="1000" u="dash" spc="50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맑은 고딕"/>
                <a:cs typeface="맑은 고딕"/>
              </a:rPr>
              <a:t> </a:t>
            </a:r>
            <a:r>
              <a:rPr sz="1000" u="dash" spc="-5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맑은 고딕"/>
                <a:cs typeface="맑은 고딕"/>
              </a:rPr>
              <a:t>of </a:t>
            </a:r>
            <a:r>
              <a:rPr sz="1000" u="dash" spc="-10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맑은 고딕"/>
                <a:cs typeface="맑은 고딕"/>
              </a:rPr>
              <a:t>diverse</a:t>
            </a:r>
            <a:r>
              <a:rPr sz="1000" u="dash" spc="40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맑은 고딕"/>
                <a:cs typeface="맑은 고딕"/>
              </a:rPr>
              <a:t> </a:t>
            </a:r>
            <a:r>
              <a:rPr sz="1000" u="dash" spc="-5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맑은 고딕"/>
                <a:cs typeface="맑은 고딕"/>
              </a:rPr>
              <a:t>fixtures</a:t>
            </a:r>
            <a:r>
              <a:rPr sz="1000" u="dash" spc="155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맑은 고딕"/>
                <a:cs typeface="맑은 고딕"/>
              </a:rPr>
              <a:t> 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82000" y="2149475"/>
            <a:ext cx="1956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5" dirty="0">
                <a:solidFill>
                  <a:srgbClr val="221F1F"/>
                </a:solidFill>
                <a:latin typeface="맑은 고딕"/>
                <a:cs typeface="맑은 고딕"/>
              </a:rPr>
              <a:t>3D</a:t>
            </a:r>
            <a:r>
              <a:rPr lang="en-US" altLang="ko-KR" sz="1200" spc="-15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lang="en-US" altLang="ko-KR" sz="1200" spc="-5" dirty="0">
                <a:solidFill>
                  <a:srgbClr val="221F1F"/>
                </a:solidFill>
                <a:latin typeface="맑은 고딕"/>
                <a:cs typeface="맑은 고딕"/>
              </a:rPr>
              <a:t>measuring</a:t>
            </a:r>
            <a:r>
              <a:rPr lang="en-US" altLang="ko-KR" sz="1200" spc="10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lang="en-US" altLang="ko-KR" sz="1200" spc="-5" dirty="0">
                <a:solidFill>
                  <a:srgbClr val="221F1F"/>
                </a:solidFill>
                <a:latin typeface="맑은 고딕"/>
                <a:cs typeface="맑은 고딕"/>
              </a:rPr>
              <a:t>instrument</a:t>
            </a:r>
            <a:endParaRPr lang="ko-KR" altLang="en-US" sz="1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882000" y="2330450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5" dirty="0">
                <a:solidFill>
                  <a:srgbClr val="221F1F"/>
                </a:solidFill>
                <a:latin typeface="맑은 고딕"/>
                <a:cs typeface="맑은 고딕"/>
              </a:rPr>
              <a:t>Roundness tester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82000" y="2559050"/>
            <a:ext cx="1131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5" dirty="0">
                <a:solidFill>
                  <a:srgbClr val="221F1F"/>
                </a:solidFill>
                <a:latin typeface="맑은 고딕"/>
                <a:cs typeface="맑은 고딕"/>
              </a:rPr>
              <a:t>Surface tester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882000" y="2778125"/>
            <a:ext cx="138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5" dirty="0">
                <a:solidFill>
                  <a:srgbClr val="221F1F"/>
                </a:solidFill>
                <a:latin typeface="맑은 고딕"/>
                <a:cs typeface="맑은 고딕"/>
              </a:rPr>
              <a:t>Cleanliness tester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82000" y="1749425"/>
            <a:ext cx="1745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-5" dirty="0">
                <a:solidFill>
                  <a:schemeClr val="bg1"/>
                </a:solidFill>
                <a:latin typeface="맑은 고딕"/>
                <a:cs typeface="맑은 고딕"/>
              </a:rPr>
              <a:t>Precise Measurement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82000" y="3425825"/>
            <a:ext cx="1792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-5" dirty="0" smtClean="0">
                <a:solidFill>
                  <a:schemeClr val="bg1"/>
                </a:solidFill>
                <a:latin typeface="맑은 고딕"/>
                <a:cs typeface="맑은 고딕"/>
              </a:rPr>
              <a:t>General Measurement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82000" y="3844925"/>
            <a:ext cx="196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5" dirty="0" smtClean="0">
                <a:solidFill>
                  <a:srgbClr val="221F1F"/>
                </a:solidFill>
                <a:latin typeface="맑은 고딕"/>
                <a:cs typeface="맑은 고딕"/>
              </a:rPr>
              <a:t>2D Measuring Instrument</a:t>
            </a:r>
            <a:endParaRPr lang="ko-KR" alt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882000" y="4073525"/>
            <a:ext cx="803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5" dirty="0" smtClean="0">
                <a:solidFill>
                  <a:srgbClr val="221F1F"/>
                </a:solidFill>
                <a:latin typeface="맑은 고딕"/>
                <a:cs typeface="맑은 고딕"/>
              </a:rPr>
              <a:t>Projector</a:t>
            </a:r>
            <a:endParaRPr lang="ko-KR" altLang="en-US" sz="1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882000" y="4864100"/>
            <a:ext cx="1365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-5" dirty="0">
                <a:solidFill>
                  <a:schemeClr val="bg1"/>
                </a:solidFill>
                <a:latin typeface="맑은 고딕"/>
                <a:cs typeface="맑은 고딕"/>
              </a:rPr>
              <a:t>Material &amp; Heat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82000" y="5291951"/>
            <a:ext cx="1893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5" dirty="0">
                <a:solidFill>
                  <a:srgbClr val="221F1F"/>
                </a:solidFill>
                <a:latin typeface="맑은 고딕"/>
                <a:cs typeface="맑은 고딕"/>
              </a:rPr>
              <a:t>Rockwell hardness tester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82000" y="6616700"/>
            <a:ext cx="130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-5" dirty="0">
                <a:solidFill>
                  <a:schemeClr val="bg1"/>
                </a:solidFill>
                <a:latin typeface="맑은 고딕"/>
                <a:cs typeface="맑은 고딕"/>
              </a:rPr>
              <a:t>Product Design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84435" y="7026275"/>
            <a:ext cx="2079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spc="-5" dirty="0">
                <a:solidFill>
                  <a:srgbClr val="221F1F"/>
                </a:solidFill>
                <a:latin typeface="맑은 고딕"/>
                <a:cs typeface="맑은 고딕"/>
              </a:rPr>
              <a:t>1. Assembly optimized modeling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84435" y="7236599"/>
            <a:ext cx="142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spc="-5" dirty="0">
                <a:solidFill>
                  <a:srgbClr val="221F1F"/>
                </a:solidFill>
                <a:latin typeface="맑은 고딕"/>
                <a:cs typeface="맑은 고딕"/>
              </a:rPr>
              <a:t>2. Gear Specifications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013685" y="7445375"/>
            <a:ext cx="142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spc="-5" dirty="0">
                <a:solidFill>
                  <a:srgbClr val="221F1F"/>
                </a:solidFill>
                <a:latin typeface="맑은 고딕"/>
                <a:cs typeface="맑은 고딕"/>
              </a:rPr>
              <a:t>- Strength calculation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013685" y="7644626"/>
            <a:ext cx="147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spc="-5" dirty="0">
                <a:solidFill>
                  <a:srgbClr val="221F1F"/>
                </a:solidFill>
                <a:latin typeface="맑은 고딕"/>
                <a:cs typeface="맑은 고딕"/>
              </a:rPr>
              <a:t>- Efficiency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631" y="6842759"/>
            <a:ext cx="6380988" cy="316534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8855075"/>
            <a:ext cx="6096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B7B50-25AF-4D21-904C-211307C24008}"/>
              </a:ext>
            </a:extLst>
          </p:cNvPr>
          <p:cNvSpPr txBox="1"/>
          <p:nvPr/>
        </p:nvSpPr>
        <p:spPr>
          <a:xfrm>
            <a:off x="689909" y="8944722"/>
            <a:ext cx="6324600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 smtClean="0">
                <a:latin typeface="+mn-ea"/>
              </a:rPr>
              <a:t>Factory 1 </a:t>
            </a:r>
            <a:r>
              <a:rPr lang="en-US" altLang="ko-KR" sz="1050" dirty="0" smtClean="0">
                <a:latin typeface="+mn-ea"/>
              </a:rPr>
              <a:t>: 5, </a:t>
            </a:r>
            <a:r>
              <a:rPr lang="en-US" altLang="ko-KR" sz="1050" dirty="0" err="1" smtClean="0">
                <a:latin typeface="+mn-ea"/>
              </a:rPr>
              <a:t>Saneop-ro</a:t>
            </a:r>
            <a:r>
              <a:rPr lang="en-US" altLang="ko-KR" sz="1050" dirty="0" smtClean="0">
                <a:latin typeface="+mn-ea"/>
              </a:rPr>
              <a:t> 79beon-gil, </a:t>
            </a:r>
            <a:r>
              <a:rPr lang="en-US" altLang="ko-KR" sz="1050" dirty="0" err="1" smtClean="0">
                <a:latin typeface="+mn-ea"/>
              </a:rPr>
              <a:t>Jeongchon-myeon</a:t>
            </a:r>
            <a:r>
              <a:rPr lang="en-US" altLang="ko-KR" sz="1050" dirty="0" smtClean="0">
                <a:latin typeface="+mn-ea"/>
              </a:rPr>
              <a:t>, Jinju-</a:t>
            </a:r>
            <a:r>
              <a:rPr lang="en-US" altLang="ko-KR" sz="1050" dirty="0" err="1" smtClean="0">
                <a:latin typeface="+mn-ea"/>
              </a:rPr>
              <a:t>si</a:t>
            </a:r>
            <a:r>
              <a:rPr lang="en-US" altLang="ko-KR" sz="1050" dirty="0" smtClean="0">
                <a:latin typeface="+mn-ea"/>
              </a:rPr>
              <a:t>, </a:t>
            </a:r>
            <a:r>
              <a:rPr lang="en-US" altLang="ko-KR" sz="1050" dirty="0" err="1" smtClean="0">
                <a:latin typeface="+mn-ea"/>
              </a:rPr>
              <a:t>Gyeongsangnam</a:t>
            </a:r>
            <a:r>
              <a:rPr lang="en-US" altLang="ko-KR" sz="1050" dirty="0" smtClean="0">
                <a:latin typeface="+mn-ea"/>
              </a:rPr>
              <a:t>-do, Korea</a:t>
            </a:r>
          </a:p>
          <a:p>
            <a:pPr>
              <a:lnSpc>
                <a:spcPct val="150000"/>
              </a:lnSpc>
            </a:pPr>
            <a:r>
              <a:rPr lang="en-US" altLang="ko-KR" sz="1050" b="1" dirty="0" smtClean="0">
                <a:latin typeface="+mn-ea"/>
              </a:rPr>
              <a:t>Factory 2 </a:t>
            </a:r>
            <a:r>
              <a:rPr lang="en-US" altLang="ko-KR" sz="1050" dirty="0" smtClean="0">
                <a:latin typeface="+mn-ea"/>
              </a:rPr>
              <a:t>: 11, </a:t>
            </a:r>
            <a:r>
              <a:rPr lang="en-US" altLang="ko-KR" sz="1050" dirty="0" err="1" smtClean="0">
                <a:latin typeface="+mn-ea"/>
              </a:rPr>
              <a:t>Nangang-ro</a:t>
            </a:r>
            <a:r>
              <a:rPr lang="en-US" altLang="ko-KR" sz="1050" dirty="0" smtClean="0">
                <a:latin typeface="+mn-ea"/>
              </a:rPr>
              <a:t> 1385beon-gil, Jinju-</a:t>
            </a:r>
            <a:r>
              <a:rPr lang="en-US" altLang="ko-KR" sz="1050" dirty="0" err="1" smtClean="0">
                <a:latin typeface="+mn-ea"/>
              </a:rPr>
              <a:t>si</a:t>
            </a:r>
            <a:r>
              <a:rPr lang="en-US" altLang="ko-KR" sz="1050" dirty="0" smtClean="0">
                <a:latin typeface="+mn-ea"/>
              </a:rPr>
              <a:t>, </a:t>
            </a:r>
            <a:r>
              <a:rPr lang="en-US" altLang="ko-KR" sz="1050" dirty="0" err="1" smtClean="0">
                <a:latin typeface="+mn-ea"/>
              </a:rPr>
              <a:t>Gyeongsangnam</a:t>
            </a:r>
            <a:r>
              <a:rPr lang="en-US" altLang="ko-KR" sz="1050" dirty="0" smtClean="0">
                <a:latin typeface="+mn-ea"/>
              </a:rPr>
              <a:t>-do, </a:t>
            </a:r>
            <a:r>
              <a:rPr lang="en-US" altLang="ko-KR" sz="1050" dirty="0" err="1" smtClean="0">
                <a:latin typeface="+mn-ea"/>
              </a:rPr>
              <a:t>Gyeongsangnam</a:t>
            </a:r>
            <a:r>
              <a:rPr lang="en-US" altLang="ko-KR" sz="1050" dirty="0" smtClean="0">
                <a:latin typeface="+mn-ea"/>
              </a:rPr>
              <a:t>-do, Korea</a:t>
            </a: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n-ea"/>
              </a:rPr>
              <a:t>TEL</a:t>
            </a:r>
            <a:r>
              <a:rPr lang="en-US" altLang="ko-KR" sz="1050" dirty="0">
                <a:latin typeface="+mn-ea"/>
              </a:rPr>
              <a:t>: 82-55-758-0016  </a:t>
            </a:r>
            <a:r>
              <a:rPr lang="en-US" altLang="ko-KR" sz="1050" b="1" dirty="0">
                <a:latin typeface="+mn-ea"/>
              </a:rPr>
              <a:t>FAX</a:t>
            </a:r>
            <a:r>
              <a:rPr lang="en-US" altLang="ko-KR" sz="1050" dirty="0">
                <a:latin typeface="+mn-ea"/>
              </a:rPr>
              <a:t>: 82-55-758-0019  </a:t>
            </a:r>
            <a:endParaRPr lang="en-US" altLang="ko-KR" sz="105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 smtClean="0">
                <a:latin typeface="+mn-ea"/>
              </a:rPr>
              <a:t>---------------------------------------------------------------------------------------------------------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latin typeface="+mn-ea"/>
              </a:rPr>
              <a:t>http://www.dongyang-home.co.kr/bbs/content.php?co_id=eng_main</a:t>
            </a:r>
            <a:endParaRPr lang="en-US" altLang="ko-KR" sz="105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4035"/>
            <a:chOff x="0" y="0"/>
            <a:chExt cx="7556500" cy="10694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5992" cy="106939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2930651"/>
              <a:ext cx="3105912" cy="39303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087" y="2945891"/>
              <a:ext cx="2151126" cy="30860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4351" y="2977133"/>
            <a:ext cx="1974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맑은 고딕"/>
                <a:cs typeface="맑은 고딕"/>
              </a:rPr>
              <a:t>Representative</a:t>
            </a:r>
            <a:r>
              <a:rPr sz="1400" spc="-3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Message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9327" y="3262883"/>
            <a:ext cx="2152015" cy="307975"/>
          </a:xfrm>
          <a:prstGeom prst="rect">
            <a:avLst/>
          </a:prstGeom>
          <a:solidFill>
            <a:srgbClr val="F9FBEE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1400" spc="-5" dirty="0">
                <a:latin typeface="맑은 고딕"/>
                <a:cs typeface="맑은 고딕"/>
              </a:rPr>
              <a:t>Company</a:t>
            </a:r>
            <a:r>
              <a:rPr sz="1400" spc="-60" dirty="0">
                <a:latin typeface="맑은 고딕"/>
                <a:cs typeface="맑은 고딕"/>
              </a:rPr>
              <a:t> </a:t>
            </a:r>
            <a:r>
              <a:rPr sz="1400" spc="5" dirty="0">
                <a:latin typeface="맑은 고딕"/>
                <a:cs typeface="맑은 고딕"/>
              </a:rPr>
              <a:t>History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9327" y="3585971"/>
            <a:ext cx="2152015" cy="307975"/>
          </a:xfrm>
          <a:prstGeom prst="rect">
            <a:avLst/>
          </a:prstGeom>
          <a:solidFill>
            <a:srgbClr val="F9FBEE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latin typeface="맑은 고딕"/>
                <a:cs typeface="맑은 고딕"/>
              </a:rPr>
              <a:t>Company</a:t>
            </a:r>
            <a:r>
              <a:rPr sz="1400" spc="-4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Overview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9327" y="3918203"/>
            <a:ext cx="2152015" cy="638810"/>
          </a:xfrm>
          <a:prstGeom prst="rect">
            <a:avLst/>
          </a:prstGeom>
          <a:solidFill>
            <a:srgbClr val="F9FBEE"/>
          </a:solidFill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latin typeface="맑은 고딕"/>
                <a:cs typeface="맑은 고딕"/>
              </a:rPr>
              <a:t>Sales</a:t>
            </a:r>
            <a:r>
              <a:rPr sz="1600" spc="-15" dirty="0">
                <a:latin typeface="맑은 고딕"/>
                <a:cs typeface="맑은 고딕"/>
              </a:rPr>
              <a:t> </a:t>
            </a:r>
            <a:r>
              <a:rPr sz="1400" spc="-10" dirty="0">
                <a:latin typeface="맑은 고딕"/>
                <a:cs typeface="맑은 고딕"/>
              </a:rPr>
              <a:t>Revenue</a:t>
            </a:r>
            <a:endParaRPr sz="1400" dirty="0">
              <a:latin typeface="맑은 고딕"/>
              <a:cs typeface="맑은 고딕"/>
            </a:endParaRPr>
          </a:p>
          <a:p>
            <a:pPr marL="91440">
              <a:lnSpc>
                <a:spcPct val="100000"/>
              </a:lnSpc>
              <a:spcBef>
                <a:spcPts val="700"/>
              </a:spcBef>
            </a:pPr>
            <a:r>
              <a:rPr sz="1400" dirty="0">
                <a:latin typeface="맑은 고딕"/>
                <a:cs typeface="맑은 고딕"/>
              </a:rPr>
              <a:t>Management</a:t>
            </a:r>
            <a:r>
              <a:rPr sz="1400" spc="-75" dirty="0">
                <a:latin typeface="맑은 고딕"/>
                <a:cs typeface="맑은 고딕"/>
              </a:rPr>
              <a:t> </a:t>
            </a:r>
            <a:r>
              <a:rPr sz="1400" spc="-10" dirty="0">
                <a:latin typeface="맑은 고딕"/>
                <a:cs typeface="맑은 고딕"/>
              </a:rPr>
              <a:t>Policy</a:t>
            </a:r>
            <a:endParaRPr sz="1400" dirty="0">
              <a:latin typeface="맑은 고딕"/>
              <a:cs typeface="맑은 고딕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6280" y="4567427"/>
            <a:ext cx="2767330" cy="1302385"/>
            <a:chOff x="716280" y="4567427"/>
            <a:chExt cx="2767330" cy="130238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280" y="4567427"/>
              <a:ext cx="2152650" cy="3086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280" y="4887467"/>
              <a:ext cx="2152650" cy="3086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" y="5227319"/>
              <a:ext cx="2152650" cy="3086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6280" y="5561075"/>
              <a:ext cx="2766822" cy="30861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96239" y="4493869"/>
            <a:ext cx="2278380" cy="13398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1092200">
              <a:lnSpc>
                <a:spcPct val="154900"/>
              </a:lnSpc>
              <a:spcBef>
                <a:spcPts val="10"/>
              </a:spcBef>
            </a:pPr>
            <a:r>
              <a:rPr sz="1400" spc="-5" dirty="0">
                <a:latin typeface="맑은 고딕"/>
                <a:cs typeface="맑은 고딕"/>
              </a:rPr>
              <a:t>Organization </a:t>
            </a:r>
            <a:r>
              <a:rPr sz="1400" dirty="0">
                <a:latin typeface="맑은 고딕"/>
                <a:cs typeface="맑은 고딕"/>
              </a:rPr>
              <a:t> Certification </a:t>
            </a:r>
            <a:r>
              <a:rPr sz="1400" spc="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Main</a:t>
            </a:r>
            <a:r>
              <a:rPr sz="1400" spc="-95" dirty="0">
                <a:latin typeface="맑은 고딕"/>
                <a:cs typeface="맑은 고딕"/>
              </a:rPr>
              <a:t> </a:t>
            </a:r>
            <a:r>
              <a:rPr sz="1400" spc="-5" dirty="0" smtClean="0">
                <a:latin typeface="맑은 고딕"/>
                <a:cs typeface="맑은 고딕"/>
              </a:rPr>
              <a:t>Products</a:t>
            </a:r>
            <a:endParaRPr sz="1400" dirty="0" smtClean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dirty="0" smtClean="0">
                <a:latin typeface="맑은 고딕"/>
                <a:cs typeface="맑은 고딕"/>
              </a:rPr>
              <a:t>Line</a:t>
            </a:r>
            <a:r>
              <a:rPr sz="1400" spc="-30" dirty="0" smtClean="0">
                <a:latin typeface="맑은 고딕"/>
                <a:cs typeface="맑은 고딕"/>
              </a:rPr>
              <a:t> </a:t>
            </a:r>
            <a:r>
              <a:rPr sz="1400" spc="-10" dirty="0" smtClean="0">
                <a:latin typeface="맑은 고딕"/>
                <a:cs typeface="맑은 고딕"/>
              </a:rPr>
              <a:t>Status </a:t>
            </a:r>
            <a:r>
              <a:rPr sz="1400" spc="-5" dirty="0" smtClean="0">
                <a:latin typeface="맑은 고딕"/>
                <a:cs typeface="맑은 고딕"/>
              </a:rPr>
              <a:t>and</a:t>
            </a:r>
            <a:r>
              <a:rPr sz="1400" spc="-40" dirty="0" smtClean="0">
                <a:latin typeface="맑은 고딕"/>
                <a:cs typeface="맑은 고딕"/>
              </a:rPr>
              <a:t> </a:t>
            </a:r>
            <a:r>
              <a:rPr sz="1400" dirty="0" err="1" smtClean="0">
                <a:latin typeface="맑은 고딕"/>
                <a:cs typeface="맑은 고딕"/>
              </a:rPr>
              <a:t>Equipments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3231" y="5884163"/>
            <a:ext cx="2766060" cy="523240"/>
          </a:xfrm>
          <a:custGeom>
            <a:avLst/>
            <a:gdLst/>
            <a:ahLst/>
            <a:cxnLst/>
            <a:rect l="l" t="t" r="r" b="b"/>
            <a:pathLst>
              <a:path w="2766060" h="523239">
                <a:moveTo>
                  <a:pt x="2766060" y="0"/>
                </a:moveTo>
                <a:lnTo>
                  <a:pt x="0" y="0"/>
                </a:lnTo>
                <a:lnTo>
                  <a:pt x="0" y="522732"/>
                </a:lnTo>
                <a:lnTo>
                  <a:pt x="2766060" y="522732"/>
                </a:lnTo>
                <a:lnTo>
                  <a:pt x="2766060" y="0"/>
                </a:lnTo>
                <a:close/>
              </a:path>
            </a:pathLst>
          </a:custGeom>
          <a:solidFill>
            <a:srgbClr val="E1E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3231" y="5914389"/>
            <a:ext cx="27660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440" marR="61531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맑은 고딕"/>
                <a:cs typeface="맑은 고딕"/>
              </a:rPr>
              <a:t>Measurement and </a:t>
            </a:r>
            <a:r>
              <a:rPr sz="1400" spc="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Experimental</a:t>
            </a:r>
            <a:r>
              <a:rPr sz="1400" spc="-8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Instruments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300227" y="5846050"/>
            <a:ext cx="3561079" cy="1174750"/>
            <a:chOff x="300227" y="5846050"/>
            <a:chExt cx="3561079" cy="1174750"/>
          </a:xfrm>
        </p:grpSpPr>
        <p:sp>
          <p:nvSpPr>
            <p:cNvPr id="19" name="object 19"/>
            <p:cNvSpPr/>
            <p:nvPr/>
          </p:nvSpPr>
          <p:spPr>
            <a:xfrm>
              <a:off x="377951" y="6260591"/>
              <a:ext cx="330835" cy="608330"/>
            </a:xfrm>
            <a:custGeom>
              <a:avLst/>
              <a:gdLst/>
              <a:ahLst/>
              <a:cxnLst/>
              <a:rect l="l" t="t" r="r" b="b"/>
              <a:pathLst>
                <a:path w="330834" h="608329">
                  <a:moveTo>
                    <a:pt x="330707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330707" y="608076"/>
                  </a:lnTo>
                  <a:lnTo>
                    <a:pt x="330707" y="0"/>
                  </a:lnTo>
                  <a:close/>
                </a:path>
              </a:pathLst>
            </a:custGeom>
            <a:solidFill>
              <a:srgbClr val="E1E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6427" y="6291071"/>
              <a:ext cx="3484626" cy="72923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0227" y="5846050"/>
              <a:ext cx="485406" cy="37110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57783" y="2474975"/>
            <a:ext cx="1443355" cy="447040"/>
            <a:chOff x="557783" y="2474975"/>
            <a:chExt cx="1443355" cy="447040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7783" y="2474975"/>
              <a:ext cx="629412" cy="4465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5047" y="2520695"/>
              <a:ext cx="1235964" cy="367283"/>
            </a:xfrm>
            <a:prstGeom prst="rect">
              <a:avLst/>
            </a:prstGeom>
          </p:spPr>
        </p:pic>
      </p:grpSp>
      <p:sp>
        <p:nvSpPr>
          <p:cNvPr id="29" name="직사각형 28"/>
          <p:cNvSpPr/>
          <p:nvPr/>
        </p:nvSpPr>
        <p:spPr>
          <a:xfrm>
            <a:off x="349250" y="2835275"/>
            <a:ext cx="381000" cy="1981200"/>
          </a:xfrm>
          <a:prstGeom prst="rect">
            <a:avLst/>
          </a:prstGeom>
          <a:solidFill>
            <a:srgbClr val="FAF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49250" y="4808855"/>
            <a:ext cx="381000" cy="83820"/>
          </a:xfrm>
          <a:prstGeom prst="rect">
            <a:avLst/>
          </a:prstGeom>
          <a:solidFill>
            <a:srgbClr val="E3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26390" y="4877435"/>
            <a:ext cx="381000" cy="320040"/>
          </a:xfrm>
          <a:prstGeom prst="rect">
            <a:avLst/>
          </a:prstGeom>
          <a:solidFill>
            <a:srgbClr val="E2E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349250" y="5222504"/>
            <a:ext cx="381000" cy="203572"/>
          </a:xfrm>
          <a:prstGeom prst="rect">
            <a:avLst/>
          </a:prstGeom>
          <a:solidFill>
            <a:srgbClr val="E5D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49250" y="5426075"/>
            <a:ext cx="381000" cy="228600"/>
          </a:xfrm>
          <a:prstGeom prst="rect">
            <a:avLst/>
          </a:prstGeom>
          <a:solidFill>
            <a:srgbClr val="E2E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349250" y="5654675"/>
            <a:ext cx="381000" cy="304800"/>
          </a:xfrm>
          <a:prstGeom prst="rect">
            <a:avLst/>
          </a:prstGeom>
          <a:solidFill>
            <a:srgbClr val="C8C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bject 22"/>
          <p:cNvSpPr txBox="1"/>
          <p:nvPr/>
        </p:nvSpPr>
        <p:spPr>
          <a:xfrm>
            <a:off x="349250" y="589851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solidFill>
                  <a:srgbClr val="FF0000"/>
                </a:solidFill>
                <a:latin typeface="맑은 고딕"/>
                <a:cs typeface="맑은 고딕"/>
              </a:rPr>
              <a:t>10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36" name="object 22"/>
          <p:cNvSpPr txBox="1"/>
          <p:nvPr/>
        </p:nvSpPr>
        <p:spPr>
          <a:xfrm>
            <a:off x="349250" y="519747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solidFill>
                  <a:srgbClr val="FF0000"/>
                </a:solidFill>
                <a:latin typeface="맑은 고딕"/>
                <a:cs typeface="맑은 고딕"/>
              </a:rPr>
              <a:t>0</a:t>
            </a:r>
            <a:r>
              <a:rPr lang="en-US" sz="1800" dirty="0" smtClean="0">
                <a:solidFill>
                  <a:srgbClr val="FF0000"/>
                </a:solidFill>
                <a:latin typeface="맑은 고딕"/>
                <a:cs typeface="맑은 고딕"/>
              </a:rPr>
              <a:t>8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37" name="object 22"/>
          <p:cNvSpPr txBox="1"/>
          <p:nvPr/>
        </p:nvSpPr>
        <p:spPr>
          <a:xfrm>
            <a:off x="349250" y="489267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solidFill>
                  <a:srgbClr val="FF0000"/>
                </a:solidFill>
                <a:latin typeface="맑은 고딕"/>
                <a:cs typeface="맑은 고딕"/>
              </a:rPr>
              <a:t>0</a:t>
            </a:r>
            <a:r>
              <a:rPr lang="en-US" sz="1800" dirty="0" smtClean="0">
                <a:solidFill>
                  <a:srgbClr val="FF0000"/>
                </a:solidFill>
                <a:latin typeface="맑은 고딕"/>
                <a:cs typeface="맑은 고딕"/>
              </a:rPr>
              <a:t>7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38" name="object 22"/>
          <p:cNvSpPr txBox="1"/>
          <p:nvPr/>
        </p:nvSpPr>
        <p:spPr>
          <a:xfrm>
            <a:off x="349250" y="458787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solidFill>
                  <a:srgbClr val="FF0000"/>
                </a:solidFill>
                <a:latin typeface="맑은 고딕"/>
                <a:cs typeface="맑은 고딕"/>
              </a:rPr>
              <a:t>0</a:t>
            </a:r>
            <a:r>
              <a:rPr lang="en-US" sz="1800" dirty="0" smtClean="0">
                <a:solidFill>
                  <a:srgbClr val="FF0000"/>
                </a:solidFill>
                <a:latin typeface="맑은 고딕"/>
                <a:cs typeface="맑은 고딕"/>
              </a:rPr>
              <a:t>6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39" name="object 22"/>
          <p:cNvSpPr txBox="1"/>
          <p:nvPr/>
        </p:nvSpPr>
        <p:spPr>
          <a:xfrm>
            <a:off x="349250" y="426783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solidFill>
                  <a:srgbClr val="FF0000"/>
                </a:solidFill>
                <a:latin typeface="맑은 고딕"/>
                <a:cs typeface="맑은 고딕"/>
              </a:rPr>
              <a:t>0</a:t>
            </a:r>
            <a:r>
              <a:rPr lang="en-US" dirty="0">
                <a:solidFill>
                  <a:srgbClr val="FF0000"/>
                </a:solidFill>
                <a:latin typeface="맑은 고딕"/>
                <a:cs typeface="맑은 고딕"/>
              </a:rPr>
              <a:t>5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40" name="object 22"/>
          <p:cNvSpPr txBox="1"/>
          <p:nvPr/>
        </p:nvSpPr>
        <p:spPr>
          <a:xfrm>
            <a:off x="349250" y="394779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solidFill>
                  <a:srgbClr val="FF0000"/>
                </a:solidFill>
                <a:latin typeface="맑은 고딕"/>
                <a:cs typeface="맑은 고딕"/>
              </a:rPr>
              <a:t>04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42" name="object 22"/>
          <p:cNvSpPr txBox="1"/>
          <p:nvPr/>
        </p:nvSpPr>
        <p:spPr>
          <a:xfrm>
            <a:off x="349250" y="359727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solidFill>
                  <a:srgbClr val="FF0000"/>
                </a:solidFill>
                <a:latin typeface="맑은 고딕"/>
                <a:cs typeface="맑은 고딕"/>
              </a:rPr>
              <a:t>03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43" name="object 22"/>
          <p:cNvSpPr txBox="1"/>
          <p:nvPr/>
        </p:nvSpPr>
        <p:spPr>
          <a:xfrm>
            <a:off x="349250" y="329247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solidFill>
                  <a:srgbClr val="FF0000"/>
                </a:solidFill>
                <a:latin typeface="맑은 고딕"/>
                <a:cs typeface="맑은 고딕"/>
              </a:rPr>
              <a:t>0</a:t>
            </a:r>
            <a:r>
              <a:rPr lang="en-US" sz="1800" dirty="0" smtClean="0">
                <a:solidFill>
                  <a:srgbClr val="FF0000"/>
                </a:solidFill>
                <a:latin typeface="맑은 고딕"/>
                <a:cs typeface="맑은 고딕"/>
              </a:rPr>
              <a:t>2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44" name="object 22"/>
          <p:cNvSpPr txBox="1"/>
          <p:nvPr/>
        </p:nvSpPr>
        <p:spPr>
          <a:xfrm>
            <a:off x="349250" y="295719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solidFill>
                  <a:srgbClr val="FF0000"/>
                </a:solidFill>
                <a:latin typeface="맑은 고딕"/>
                <a:cs typeface="맑은 고딕"/>
              </a:rPr>
              <a:t>0</a:t>
            </a:r>
            <a:r>
              <a:rPr lang="en-US" sz="1800" dirty="0" smtClean="0">
                <a:solidFill>
                  <a:srgbClr val="FF0000"/>
                </a:solidFill>
                <a:latin typeface="맑은 고딕"/>
                <a:cs typeface="맑은 고딕"/>
              </a:rPr>
              <a:t>1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35" name="object 22"/>
          <p:cNvSpPr txBox="1"/>
          <p:nvPr/>
        </p:nvSpPr>
        <p:spPr>
          <a:xfrm>
            <a:off x="349250" y="557847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solidFill>
                  <a:srgbClr val="FF0000"/>
                </a:solidFill>
                <a:latin typeface="맑은 고딕"/>
                <a:cs typeface="맑은 고딕"/>
              </a:rPr>
              <a:t>09</a:t>
            </a:r>
            <a:endParaRPr sz="1800" dirty="0">
              <a:latin typeface="맑은 고딕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4451" y="1376171"/>
            <a:ext cx="4149725" cy="1801495"/>
            <a:chOff x="2854451" y="1376171"/>
            <a:chExt cx="4149725" cy="1801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2739" y="1394459"/>
              <a:ext cx="4111752" cy="17632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73501" y="1395221"/>
              <a:ext cx="4111625" cy="1763395"/>
            </a:xfrm>
            <a:custGeom>
              <a:avLst/>
              <a:gdLst/>
              <a:ahLst/>
              <a:cxnLst/>
              <a:rect l="l" t="t" r="r" b="b"/>
              <a:pathLst>
                <a:path w="4111625" h="1763395">
                  <a:moveTo>
                    <a:pt x="134620" y="0"/>
                  </a:moveTo>
                  <a:lnTo>
                    <a:pt x="56768" y="2158"/>
                  </a:lnTo>
                  <a:lnTo>
                    <a:pt x="16764" y="16763"/>
                  </a:lnTo>
                  <a:lnTo>
                    <a:pt x="2159" y="56768"/>
                  </a:lnTo>
                  <a:lnTo>
                    <a:pt x="0" y="134619"/>
                  </a:lnTo>
                  <a:lnTo>
                    <a:pt x="0" y="1628647"/>
                  </a:lnTo>
                  <a:lnTo>
                    <a:pt x="2159" y="1706499"/>
                  </a:lnTo>
                  <a:lnTo>
                    <a:pt x="16764" y="1746377"/>
                  </a:lnTo>
                  <a:lnTo>
                    <a:pt x="56768" y="1761108"/>
                  </a:lnTo>
                  <a:lnTo>
                    <a:pt x="134620" y="1763267"/>
                  </a:lnTo>
                  <a:lnTo>
                    <a:pt x="3976878" y="1763267"/>
                  </a:lnTo>
                  <a:lnTo>
                    <a:pt x="4054729" y="1761108"/>
                  </a:lnTo>
                  <a:lnTo>
                    <a:pt x="4094733" y="1746377"/>
                  </a:lnTo>
                  <a:lnTo>
                    <a:pt x="4109466" y="1706499"/>
                  </a:lnTo>
                  <a:lnTo>
                    <a:pt x="4111498" y="1628647"/>
                  </a:lnTo>
                  <a:lnTo>
                    <a:pt x="4111498" y="134619"/>
                  </a:lnTo>
                  <a:lnTo>
                    <a:pt x="4109466" y="56768"/>
                  </a:lnTo>
                  <a:lnTo>
                    <a:pt x="4094733" y="16763"/>
                  </a:lnTo>
                  <a:lnTo>
                    <a:pt x="4054729" y="2158"/>
                  </a:lnTo>
                  <a:lnTo>
                    <a:pt x="3976878" y="0"/>
                  </a:lnTo>
                  <a:lnTo>
                    <a:pt x="134620" y="0"/>
                  </a:lnTo>
                  <a:close/>
                </a:path>
              </a:pathLst>
            </a:custGeom>
            <a:ln w="38099">
              <a:solidFill>
                <a:srgbClr val="A2A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33755" y="4124654"/>
            <a:ext cx="6266180" cy="55842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4F6128"/>
                </a:solidFill>
                <a:latin typeface="맑은 고딕"/>
                <a:cs typeface="맑은 고딕"/>
              </a:rPr>
              <a:t>Representative</a:t>
            </a:r>
            <a:r>
              <a:rPr sz="3200" b="1" spc="-70" dirty="0">
                <a:solidFill>
                  <a:srgbClr val="4F6128"/>
                </a:solidFill>
                <a:latin typeface="맑은 고딕"/>
                <a:cs typeface="맑은 고딕"/>
              </a:rPr>
              <a:t> </a:t>
            </a:r>
            <a:r>
              <a:rPr sz="3200" b="1" spc="-5" dirty="0">
                <a:solidFill>
                  <a:srgbClr val="4F6128"/>
                </a:solidFill>
                <a:latin typeface="맑은 고딕"/>
                <a:cs typeface="맑은 고딕"/>
              </a:rPr>
              <a:t>Message</a:t>
            </a:r>
            <a:endParaRPr sz="3200" dirty="0">
              <a:latin typeface="맑은 고딕"/>
              <a:cs typeface="맑은 고딕"/>
            </a:endParaRPr>
          </a:p>
          <a:p>
            <a:pPr marL="48260" marR="5080" algn="just">
              <a:lnSpc>
                <a:spcPct val="150000"/>
              </a:lnSpc>
              <a:spcBef>
                <a:spcPts val="1840"/>
              </a:spcBef>
            </a:pPr>
            <a:r>
              <a:rPr sz="1400" dirty="0">
                <a:latin typeface="맑은 고딕"/>
                <a:cs typeface="맑은 고딕"/>
              </a:rPr>
              <a:t>First </a:t>
            </a:r>
            <a:r>
              <a:rPr sz="1400" spc="-15" dirty="0">
                <a:latin typeface="맑은 고딕"/>
                <a:cs typeface="맑은 고딕"/>
              </a:rPr>
              <a:t>of </a:t>
            </a:r>
            <a:r>
              <a:rPr sz="1400" dirty="0">
                <a:latin typeface="맑은 고딕"/>
                <a:cs typeface="맑은 고딕"/>
              </a:rPr>
              <a:t>all, </a:t>
            </a:r>
            <a:r>
              <a:rPr sz="1400" spc="-15" dirty="0">
                <a:latin typeface="맑은 고딕"/>
                <a:cs typeface="맑은 고딕"/>
              </a:rPr>
              <a:t>we </a:t>
            </a:r>
            <a:r>
              <a:rPr sz="1400" spc="-5" dirty="0">
                <a:latin typeface="맑은 고딕"/>
                <a:cs typeface="맑은 고딕"/>
              </a:rPr>
              <a:t>express </a:t>
            </a:r>
            <a:r>
              <a:rPr sz="1400" dirty="0">
                <a:latin typeface="맑은 고딕"/>
                <a:cs typeface="맑은 고딕"/>
              </a:rPr>
              <a:t>our thanks </a:t>
            </a:r>
            <a:r>
              <a:rPr sz="1400" spc="-10" dirty="0">
                <a:latin typeface="맑은 고딕"/>
                <a:cs typeface="맑은 고딕"/>
              </a:rPr>
              <a:t>to </a:t>
            </a:r>
            <a:r>
              <a:rPr sz="1400" dirty="0">
                <a:latin typeface="맑은 고딕"/>
                <a:cs typeface="맑은 고딕"/>
              </a:rPr>
              <a:t>the clients </a:t>
            </a:r>
            <a:r>
              <a:rPr sz="1400" spc="-5" dirty="0">
                <a:latin typeface="맑은 고딕"/>
                <a:cs typeface="맑은 고딕"/>
              </a:rPr>
              <a:t>for cheering </a:t>
            </a:r>
            <a:r>
              <a:rPr sz="1400" dirty="0">
                <a:latin typeface="맑은 고딕"/>
                <a:cs typeface="맑은 고딕"/>
              </a:rPr>
              <a:t>and bracing </a:t>
            </a:r>
            <a:r>
              <a:rPr sz="1400" spc="-10" dirty="0">
                <a:latin typeface="맑은 고딕"/>
                <a:cs typeface="맑은 고딕"/>
              </a:rPr>
              <a:t>up </a:t>
            </a:r>
            <a:r>
              <a:rPr sz="1400" spc="-480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our </a:t>
            </a:r>
            <a:r>
              <a:rPr sz="1400" spc="-20" dirty="0">
                <a:latin typeface="맑은 고딕"/>
                <a:cs typeface="맑은 고딕"/>
              </a:rPr>
              <a:t>company.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Dong </a:t>
            </a:r>
            <a:r>
              <a:rPr sz="1400" spc="-40" dirty="0">
                <a:latin typeface="맑은 고딕"/>
                <a:cs typeface="맑은 고딕"/>
              </a:rPr>
              <a:t>Yang</a:t>
            </a:r>
            <a:r>
              <a:rPr sz="1400" spc="-35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Metal Ind. Co. was established in </a:t>
            </a:r>
            <a:r>
              <a:rPr sz="1400" spc="-10" dirty="0">
                <a:latin typeface="맑은 고딕"/>
                <a:cs typeface="맑은 고딕"/>
              </a:rPr>
              <a:t>1995 </a:t>
            </a:r>
            <a:r>
              <a:rPr sz="1400" dirty="0">
                <a:latin typeface="맑은 고딕"/>
                <a:cs typeface="맑은 고딕"/>
              </a:rPr>
              <a:t>and </a:t>
            </a:r>
            <a:r>
              <a:rPr sz="1400" spc="-5" dirty="0" smtClean="0">
                <a:latin typeface="맑은 고딕"/>
                <a:cs typeface="맑은 고딕"/>
              </a:rPr>
              <a:t>changed</a:t>
            </a:r>
            <a:r>
              <a:rPr sz="1400" dirty="0" smtClean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its</a:t>
            </a:r>
            <a:r>
              <a:rPr sz="1400" dirty="0">
                <a:latin typeface="맑은 고딕"/>
                <a:cs typeface="맑은 고딕"/>
              </a:rPr>
              <a:t> name</a:t>
            </a:r>
            <a:r>
              <a:rPr sz="1400" spc="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as Dong </a:t>
            </a:r>
            <a:r>
              <a:rPr sz="1400" spc="-40" dirty="0">
                <a:latin typeface="맑은 고딕"/>
                <a:cs typeface="맑은 고딕"/>
              </a:rPr>
              <a:t>Yang</a:t>
            </a:r>
            <a:r>
              <a:rPr sz="1400" spc="-35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Co.,</a:t>
            </a:r>
            <a:r>
              <a:rPr sz="1400" dirty="0">
                <a:latin typeface="맑은 고딕"/>
                <a:cs typeface="맑은 고딕"/>
              </a:rPr>
              <a:t> </a:t>
            </a:r>
            <a:r>
              <a:rPr sz="1400" spc="-15" dirty="0">
                <a:latin typeface="맑은 고딕"/>
                <a:cs typeface="맑은 고딕"/>
              </a:rPr>
              <a:t>Ltd.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in</a:t>
            </a:r>
            <a:r>
              <a:rPr sz="1400" spc="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2008.</a:t>
            </a:r>
            <a:r>
              <a:rPr sz="1400" spc="5" dirty="0">
                <a:latin typeface="맑은 고딕"/>
                <a:cs typeface="맑은 고딕"/>
              </a:rPr>
              <a:t> </a:t>
            </a:r>
            <a:r>
              <a:rPr sz="1400" spc="-15" dirty="0">
                <a:latin typeface="맑은 고딕"/>
                <a:cs typeface="맑은 고딕"/>
              </a:rPr>
              <a:t>We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produce</a:t>
            </a:r>
            <a:r>
              <a:rPr sz="1400" dirty="0">
                <a:latin typeface="맑은 고딕"/>
                <a:cs typeface="맑은 고딕"/>
              </a:rPr>
              <a:t> </a:t>
            </a:r>
            <a:r>
              <a:rPr sz="1400" spc="-10" dirty="0" smtClean="0">
                <a:latin typeface="맑은 고딕"/>
                <a:cs typeface="맑은 고딕"/>
              </a:rPr>
              <a:t>core</a:t>
            </a:r>
            <a:r>
              <a:rPr sz="1400" spc="-5" dirty="0" smtClean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automotive</a:t>
            </a:r>
            <a:r>
              <a:rPr sz="1400" spc="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parts</a:t>
            </a:r>
            <a:r>
              <a:rPr sz="1400" spc="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such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as </a:t>
            </a:r>
            <a:r>
              <a:rPr sz="1400" spc="-5" dirty="0">
                <a:latin typeface="맑은 고딕"/>
                <a:cs typeface="맑은 고딕"/>
              </a:rPr>
              <a:t>synchronize-sleeve.</a:t>
            </a:r>
            <a:endParaRPr sz="1400" dirty="0">
              <a:latin typeface="맑은 고딕"/>
              <a:cs typeface="맑은 고딕"/>
            </a:endParaRPr>
          </a:p>
          <a:p>
            <a:pPr marL="48260" marR="5715" algn="just">
              <a:lnSpc>
                <a:spcPct val="150000"/>
              </a:lnSpc>
            </a:pPr>
            <a:r>
              <a:rPr sz="1400" spc="-15" dirty="0">
                <a:latin typeface="맑은 고딕"/>
                <a:cs typeface="맑은 고딕"/>
              </a:rPr>
              <a:t>We</a:t>
            </a:r>
            <a:r>
              <a:rPr sz="1400" spc="-10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pledge</a:t>
            </a:r>
            <a:r>
              <a:rPr sz="1400" dirty="0">
                <a:latin typeface="맑은 고딕"/>
                <a:cs typeface="맑은 고딕"/>
              </a:rPr>
              <a:t> </a:t>
            </a:r>
            <a:r>
              <a:rPr sz="1400" spc="-10" dirty="0">
                <a:latin typeface="맑은 고딕"/>
                <a:cs typeface="맑은 고딕"/>
              </a:rPr>
              <a:t>to</a:t>
            </a:r>
            <a:r>
              <a:rPr sz="1400" spc="-5" dirty="0">
                <a:latin typeface="맑은 고딕"/>
                <a:cs typeface="맑은 고딕"/>
              </a:rPr>
              <a:t> produce</a:t>
            </a:r>
            <a:r>
              <a:rPr sz="1400" dirty="0">
                <a:latin typeface="맑은 고딕"/>
                <a:cs typeface="맑은 고딕"/>
              </a:rPr>
              <a:t> </a:t>
            </a:r>
            <a:r>
              <a:rPr sz="1400" spc="-10" dirty="0">
                <a:latin typeface="맑은 고딕"/>
                <a:cs typeface="맑은 고딕"/>
              </a:rPr>
              <a:t>more</a:t>
            </a:r>
            <a:r>
              <a:rPr sz="1400" spc="-5" dirty="0">
                <a:latin typeface="맑은 고딕"/>
                <a:cs typeface="맑은 고딕"/>
              </a:rPr>
              <a:t> upgraded,</a:t>
            </a:r>
            <a:r>
              <a:rPr sz="1400" dirty="0">
                <a:latin typeface="맑은 고딕"/>
                <a:cs typeface="맑은 고딕"/>
              </a:rPr>
              <a:t> </a:t>
            </a:r>
            <a:r>
              <a:rPr sz="1400" spc="-10" dirty="0">
                <a:latin typeface="맑은 고딕"/>
                <a:cs typeface="맑은 고딕"/>
              </a:rPr>
              <a:t>professionally</a:t>
            </a:r>
            <a:r>
              <a:rPr sz="1400" spc="-5" dirty="0">
                <a:latin typeface="맑은 고딕"/>
                <a:cs typeface="맑은 고딕"/>
              </a:rPr>
              <a:t> and</a:t>
            </a:r>
            <a:r>
              <a:rPr sz="1400" dirty="0">
                <a:latin typeface="맑은 고딕"/>
                <a:cs typeface="맑은 고딕"/>
              </a:rPr>
              <a:t> </a:t>
            </a:r>
            <a:r>
              <a:rPr sz="1400" spc="-5" dirty="0" smtClean="0">
                <a:latin typeface="맑은 고딕"/>
                <a:cs typeface="맑은 고딕"/>
              </a:rPr>
              <a:t>technically</a:t>
            </a:r>
            <a:r>
              <a:rPr sz="1400" dirty="0" smtClean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developed </a:t>
            </a:r>
            <a:r>
              <a:rPr sz="1400" spc="-10" dirty="0">
                <a:latin typeface="맑은 고딕"/>
                <a:cs typeface="맑은 고딕"/>
              </a:rPr>
              <a:t>products to </a:t>
            </a:r>
            <a:r>
              <a:rPr sz="1400" dirty="0">
                <a:latin typeface="맑은 고딕"/>
                <a:cs typeface="맑은 고딕"/>
              </a:rPr>
              <a:t>satisfy the </a:t>
            </a:r>
            <a:r>
              <a:rPr sz="1400" spc="-5" dirty="0">
                <a:latin typeface="맑은 고딕"/>
                <a:cs typeface="맑은 고딕"/>
              </a:rPr>
              <a:t>new-needs </a:t>
            </a:r>
            <a:r>
              <a:rPr sz="1400" spc="-20" dirty="0">
                <a:latin typeface="맑은 고딕"/>
                <a:cs typeface="맑은 고딕"/>
              </a:rPr>
              <a:t>of </a:t>
            </a:r>
            <a:r>
              <a:rPr sz="1400" dirty="0">
                <a:latin typeface="맑은 고딕"/>
                <a:cs typeface="맑은 고딕"/>
              </a:rPr>
              <a:t>the clients </a:t>
            </a:r>
            <a:r>
              <a:rPr sz="1400" spc="-5" dirty="0">
                <a:latin typeface="맑은 고딕"/>
                <a:cs typeface="맑은 고딕"/>
              </a:rPr>
              <a:t>about </a:t>
            </a:r>
            <a:r>
              <a:rPr sz="1400" dirty="0">
                <a:latin typeface="맑은 고딕"/>
                <a:cs typeface="맑은 고딕"/>
              </a:rPr>
              <a:t>the </a:t>
            </a:r>
            <a:r>
              <a:rPr sz="1400" spc="-10" dirty="0">
                <a:latin typeface="맑은 고딕"/>
                <a:cs typeface="맑은 고딕"/>
              </a:rPr>
              <a:t>car </a:t>
            </a:r>
            <a:r>
              <a:rPr sz="1400" spc="-5" dirty="0" smtClean="0">
                <a:latin typeface="맑은 고딕"/>
                <a:cs typeface="맑은 고딕"/>
              </a:rPr>
              <a:t>through </a:t>
            </a:r>
            <a:r>
              <a:rPr sz="1400" dirty="0">
                <a:latin typeface="맑은 고딕"/>
                <a:cs typeface="맑은 고딕"/>
              </a:rPr>
              <a:t>continued </a:t>
            </a:r>
            <a:r>
              <a:rPr sz="1400" spc="-10" dirty="0">
                <a:latin typeface="맑은 고딕"/>
                <a:cs typeface="맑은 고딕"/>
              </a:rPr>
              <a:t>research </a:t>
            </a:r>
            <a:r>
              <a:rPr sz="1400" dirty="0">
                <a:latin typeface="맑은 고딕"/>
                <a:cs typeface="맑은 고딕"/>
              </a:rPr>
              <a:t>and </a:t>
            </a:r>
            <a:r>
              <a:rPr sz="1400" spc="-5" dirty="0">
                <a:latin typeface="맑은 고딕"/>
                <a:cs typeface="맑은 고딕"/>
              </a:rPr>
              <a:t>development activities </a:t>
            </a:r>
            <a:r>
              <a:rPr sz="1400" dirty="0">
                <a:latin typeface="맑은 고딕"/>
                <a:cs typeface="맑은 고딕"/>
              </a:rPr>
              <a:t>as </a:t>
            </a:r>
            <a:r>
              <a:rPr sz="1400" spc="-5" dirty="0">
                <a:latin typeface="맑은 고딕"/>
                <a:cs typeface="맑은 고딕"/>
              </a:rPr>
              <a:t>well </a:t>
            </a:r>
            <a:r>
              <a:rPr sz="1400" dirty="0">
                <a:latin typeface="맑은 고딕"/>
                <a:cs typeface="맑은 고딕"/>
              </a:rPr>
              <a:t>as </a:t>
            </a:r>
            <a:r>
              <a:rPr sz="1400" spc="-10" dirty="0" smtClean="0">
                <a:latin typeface="맑은 고딕"/>
                <a:cs typeface="맑은 고딕"/>
              </a:rPr>
              <a:t>through</a:t>
            </a:r>
            <a:r>
              <a:rPr sz="1400" spc="-5" dirty="0" smtClean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technical</a:t>
            </a:r>
            <a:r>
              <a:rPr sz="1400" spc="-15" dirty="0">
                <a:latin typeface="맑은 고딕"/>
                <a:cs typeface="맑은 고딕"/>
              </a:rPr>
              <a:t> </a:t>
            </a:r>
            <a:r>
              <a:rPr sz="1400" spc="-10" dirty="0">
                <a:latin typeface="맑은 고딕"/>
                <a:cs typeface="맑은 고딕"/>
              </a:rPr>
              <a:t>reform.</a:t>
            </a:r>
            <a:endParaRPr sz="1400" dirty="0">
              <a:latin typeface="맑은 고딕"/>
              <a:cs typeface="맑은 고딕"/>
            </a:endParaRPr>
          </a:p>
          <a:p>
            <a:pPr marL="48260" marR="5080" algn="just">
              <a:lnSpc>
                <a:spcPct val="150000"/>
              </a:lnSpc>
            </a:pPr>
            <a:r>
              <a:rPr sz="1400" spc="-15" dirty="0">
                <a:latin typeface="맑은 고딕"/>
                <a:cs typeface="맑은 고딕"/>
              </a:rPr>
              <a:t>We </a:t>
            </a:r>
            <a:r>
              <a:rPr sz="1400" spc="-10" dirty="0">
                <a:latin typeface="맑은 고딕"/>
                <a:cs typeface="맑은 고딕"/>
              </a:rPr>
              <a:t>are </a:t>
            </a:r>
            <a:r>
              <a:rPr sz="1400" spc="-5" dirty="0">
                <a:latin typeface="맑은 고딕"/>
                <a:cs typeface="맑은 고딕"/>
              </a:rPr>
              <a:t>determined </a:t>
            </a:r>
            <a:r>
              <a:rPr sz="1400" spc="-10" dirty="0">
                <a:latin typeface="맑은 고딕"/>
                <a:cs typeface="맑은 고딕"/>
              </a:rPr>
              <a:t>to expand </a:t>
            </a:r>
            <a:r>
              <a:rPr sz="1400" dirty="0">
                <a:latin typeface="맑은 고딕"/>
                <a:cs typeface="맑은 고딕"/>
              </a:rPr>
              <a:t>a </a:t>
            </a:r>
            <a:r>
              <a:rPr sz="1400" spc="-5" dirty="0">
                <a:latin typeface="맑은 고딕"/>
                <a:cs typeface="맑은 고딕"/>
              </a:rPr>
              <a:t>future-oriented investment based on </a:t>
            </a:r>
            <a:r>
              <a:rPr sz="1400" dirty="0" smtClean="0">
                <a:latin typeface="맑은 고딕"/>
                <a:cs typeface="맑은 고딕"/>
              </a:rPr>
              <a:t>the</a:t>
            </a:r>
            <a:r>
              <a:rPr sz="1400" spc="5" dirty="0" smtClean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accumulated</a:t>
            </a:r>
            <a:r>
              <a:rPr sz="1400" spc="15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experience</a:t>
            </a:r>
            <a:r>
              <a:rPr sz="1400" spc="3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and</a:t>
            </a:r>
            <a:r>
              <a:rPr sz="1400" spc="5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reliance</a:t>
            </a:r>
            <a:r>
              <a:rPr sz="1400" spc="3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in</a:t>
            </a:r>
            <a:r>
              <a:rPr sz="1400" spc="25" dirty="0">
                <a:latin typeface="맑은 고딕"/>
                <a:cs typeface="맑은 고딕"/>
              </a:rPr>
              <a:t> </a:t>
            </a:r>
            <a:r>
              <a:rPr sz="1400" spc="-10" dirty="0">
                <a:latin typeface="맑은 고딕"/>
                <a:cs typeface="맑은 고딕"/>
              </a:rPr>
              <a:t>order</a:t>
            </a:r>
            <a:r>
              <a:rPr sz="1400" spc="30" dirty="0">
                <a:latin typeface="맑은 고딕"/>
                <a:cs typeface="맑은 고딕"/>
              </a:rPr>
              <a:t> </a:t>
            </a:r>
            <a:r>
              <a:rPr sz="1400" spc="-10" dirty="0">
                <a:latin typeface="맑은 고딕"/>
                <a:cs typeface="맑은 고딕"/>
              </a:rPr>
              <a:t>to</a:t>
            </a:r>
            <a:r>
              <a:rPr sz="1400" spc="30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meet</a:t>
            </a:r>
            <a:r>
              <a:rPr sz="1400" spc="20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our</a:t>
            </a:r>
            <a:r>
              <a:rPr sz="1400" spc="25" dirty="0">
                <a:latin typeface="맑은 고딕"/>
                <a:cs typeface="맑은 고딕"/>
              </a:rPr>
              <a:t> </a:t>
            </a:r>
            <a:r>
              <a:rPr sz="1400" spc="-5" dirty="0" smtClean="0">
                <a:latin typeface="맑은 고딕"/>
                <a:cs typeface="맑은 고딕"/>
              </a:rPr>
              <a:t>customers</a:t>
            </a:r>
            <a:r>
              <a:rPr lang="en-US" sz="1400" dirty="0">
                <a:latin typeface="맑은 고딕"/>
                <a:cs typeface="맑은 고딕"/>
              </a:rPr>
              <a:t> </a:t>
            </a:r>
            <a:r>
              <a:rPr sz="1400" spc="-5" dirty="0" smtClean="0">
                <a:latin typeface="맑은 고딕"/>
                <a:cs typeface="맑은 고딕"/>
              </a:rPr>
              <a:t>requirements</a:t>
            </a:r>
            <a:r>
              <a:rPr sz="1400" spc="-5" dirty="0">
                <a:latin typeface="맑은 고딕"/>
                <a:cs typeface="맑은 고딕"/>
              </a:rPr>
              <a:t>.</a:t>
            </a:r>
            <a:endParaRPr sz="1400" dirty="0">
              <a:latin typeface="맑은 고딕"/>
              <a:cs typeface="맑은 고딕"/>
            </a:endParaRPr>
          </a:p>
          <a:p>
            <a:pPr marL="48260" marR="967740">
              <a:lnSpc>
                <a:spcPct val="150000"/>
              </a:lnSpc>
            </a:pPr>
            <a:r>
              <a:rPr sz="1400" spc="-15" dirty="0">
                <a:latin typeface="맑은 고딕"/>
                <a:cs typeface="맑은 고딕"/>
              </a:rPr>
              <a:t>We </a:t>
            </a:r>
            <a:r>
              <a:rPr sz="1400" spc="-5" dirty="0">
                <a:latin typeface="맑은 고딕"/>
                <a:cs typeface="맑은 고딕"/>
              </a:rPr>
              <a:t>will do our </a:t>
            </a:r>
            <a:r>
              <a:rPr sz="1400" dirty="0">
                <a:latin typeface="맑은 고딕"/>
                <a:cs typeface="맑은 고딕"/>
              </a:rPr>
              <a:t>best </a:t>
            </a:r>
            <a:r>
              <a:rPr sz="1400" spc="5" dirty="0">
                <a:latin typeface="맑은 고딕"/>
                <a:cs typeface="맑은 고딕"/>
              </a:rPr>
              <a:t>effort </a:t>
            </a:r>
            <a:r>
              <a:rPr sz="1400" spc="-10" dirty="0">
                <a:latin typeface="맑은 고딕"/>
                <a:cs typeface="맑은 고딕"/>
              </a:rPr>
              <a:t>to </a:t>
            </a:r>
            <a:r>
              <a:rPr sz="1400" dirty="0">
                <a:latin typeface="맑은 고딕"/>
                <a:cs typeface="맑은 고딕"/>
              </a:rPr>
              <a:t>challenge the </a:t>
            </a:r>
            <a:r>
              <a:rPr sz="1400" spc="-5" dirty="0">
                <a:latin typeface="맑은 고딕"/>
                <a:cs typeface="맑은 고딕"/>
              </a:rPr>
              <a:t>newest technologies</a:t>
            </a:r>
            <a:r>
              <a:rPr sz="1400" spc="-5" dirty="0" smtClean="0">
                <a:latin typeface="맑은 고딕"/>
                <a:cs typeface="맑은 고딕"/>
              </a:rPr>
              <a:t>.</a:t>
            </a:r>
            <a:endParaRPr lang="en-US" sz="1400" spc="-5" dirty="0" smtClean="0">
              <a:latin typeface="맑은 고딕"/>
              <a:cs typeface="맑은 고딕"/>
            </a:endParaRPr>
          </a:p>
          <a:p>
            <a:pPr marL="48260" marR="967740">
              <a:lnSpc>
                <a:spcPct val="150000"/>
              </a:lnSpc>
            </a:pPr>
            <a:endParaRPr lang="en-US" sz="1400" spc="-5" dirty="0">
              <a:latin typeface="맑은 고딕"/>
              <a:cs typeface="맑은 고딕"/>
            </a:endParaRPr>
          </a:p>
          <a:p>
            <a:pPr marL="48260" marR="967740">
              <a:lnSpc>
                <a:spcPct val="150000"/>
              </a:lnSpc>
            </a:pPr>
            <a:endParaRPr lang="en-US" sz="1400" spc="-5" dirty="0">
              <a:latin typeface="맑은 고딕"/>
              <a:cs typeface="맑은 고딕"/>
            </a:endParaRPr>
          </a:p>
          <a:p>
            <a:pPr marL="48260" marR="967740">
              <a:lnSpc>
                <a:spcPct val="150000"/>
              </a:lnSpc>
            </a:pPr>
            <a:r>
              <a:rPr sz="1400" spc="-480" dirty="0" smtClean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president </a:t>
            </a:r>
            <a:r>
              <a:rPr sz="1400" dirty="0">
                <a:latin typeface="맑은 고딕"/>
                <a:cs typeface="맑은 고딕"/>
              </a:rPr>
              <a:t>Dae-Geun,</a:t>
            </a:r>
            <a:r>
              <a:rPr sz="1400" spc="-35" dirty="0">
                <a:latin typeface="맑은 고딕"/>
                <a:cs typeface="맑은 고딕"/>
              </a:rPr>
              <a:t> </a:t>
            </a:r>
            <a:r>
              <a:rPr sz="1400" dirty="0">
                <a:latin typeface="맑은 고딕"/>
                <a:cs typeface="맑은 고딕"/>
              </a:rPr>
              <a:t>Mun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1465" y="318557"/>
            <a:ext cx="332190" cy="33219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98851" y="330199"/>
            <a:ext cx="4228465" cy="34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4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Company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dreaming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to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be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 the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Global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New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Leader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in</a:t>
            </a:r>
            <a:r>
              <a:rPr sz="800" spc="1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Automobile</a:t>
            </a:r>
            <a:r>
              <a:rPr sz="800" spc="-2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and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Industrial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Gear Parts</a:t>
            </a:r>
            <a:endParaRPr sz="800">
              <a:latin typeface="맑은 고딕"/>
              <a:cs typeface="맑은 고딕"/>
            </a:endParaRPr>
          </a:p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Dong</a:t>
            </a:r>
            <a:r>
              <a:rPr sz="800" spc="-1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Yang</a:t>
            </a:r>
            <a:r>
              <a:rPr sz="800" spc="-2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Co.,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Ltd.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1311" y="9975748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01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4572000"/>
            <a:chOff x="0" y="0"/>
            <a:chExt cx="7556500" cy="457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5992" cy="45704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995991"/>
              <a:ext cx="4751705" cy="575945"/>
            </a:xfrm>
            <a:custGeom>
              <a:avLst/>
              <a:gdLst/>
              <a:ahLst/>
              <a:cxnLst/>
              <a:rect l="l" t="t" r="r" b="b"/>
              <a:pathLst>
                <a:path w="4751705" h="575945">
                  <a:moveTo>
                    <a:pt x="4751451" y="0"/>
                  </a:moveTo>
                  <a:lnTo>
                    <a:pt x="0" y="0"/>
                  </a:lnTo>
                  <a:lnTo>
                    <a:pt x="0" y="575500"/>
                  </a:lnTo>
                  <a:lnTo>
                    <a:pt x="4751451" y="575500"/>
                  </a:lnTo>
                  <a:lnTo>
                    <a:pt x="4751451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19552" y="4070349"/>
            <a:ext cx="2560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36C09"/>
                </a:solidFill>
                <a:latin typeface="맑은 고딕"/>
                <a:cs typeface="맑은 고딕"/>
              </a:rPr>
              <a:t>Company</a:t>
            </a:r>
            <a:r>
              <a:rPr sz="2400" b="1" spc="-75" dirty="0">
                <a:solidFill>
                  <a:srgbClr val="E36C09"/>
                </a:solidFill>
                <a:latin typeface="맑은 고딕"/>
                <a:cs typeface="맑은 고딕"/>
              </a:rPr>
              <a:t> </a:t>
            </a:r>
            <a:r>
              <a:rPr sz="2400" b="1" spc="10" dirty="0">
                <a:solidFill>
                  <a:srgbClr val="E36C09"/>
                </a:solidFill>
                <a:latin typeface="맑은 고딕"/>
                <a:cs typeface="맑은 고딕"/>
              </a:rPr>
              <a:t>History</a:t>
            </a:r>
            <a:endParaRPr sz="24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1311" y="9975748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02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673639"/>
              </p:ext>
            </p:extLst>
          </p:nvPr>
        </p:nvGraphicFramePr>
        <p:xfrm>
          <a:off x="349250" y="4816475"/>
          <a:ext cx="6902450" cy="4895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3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1995.02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Established</a:t>
                      </a:r>
                      <a:r>
                        <a:rPr sz="1000" b="0" spc="3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Dong</a:t>
                      </a:r>
                      <a:r>
                        <a:rPr sz="1000" b="0" spc="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35" dirty="0">
                          <a:latin typeface="+mj-ea"/>
                          <a:ea typeface="+mj-ea"/>
                          <a:cs typeface="맑은 고딕"/>
                        </a:rPr>
                        <a:t>Yang</a:t>
                      </a:r>
                      <a:r>
                        <a:rPr sz="1000" b="0" spc="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Metal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Ind.co.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133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0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2004.03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Certified</a:t>
                      </a:r>
                      <a:r>
                        <a:rPr sz="1000" b="0" spc="-1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ISO/TS</a:t>
                      </a:r>
                      <a:r>
                        <a:rPr sz="1000" b="0" spc="-2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16949</a:t>
                      </a:r>
                      <a:r>
                        <a:rPr sz="1000" b="0" spc="1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Quality </a:t>
                      </a: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System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60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 smtClean="0">
                          <a:latin typeface="+mj-ea"/>
                          <a:ea typeface="+mj-ea"/>
                          <a:cs typeface="맑은 고딕"/>
                        </a:rPr>
                        <a:t>2004.04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Started</a:t>
                      </a:r>
                      <a:r>
                        <a:rPr sz="1000" b="0" spc="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Exporting</a:t>
                      </a:r>
                      <a:r>
                        <a:rPr sz="1000" b="0" spc="4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TRUNION</a:t>
                      </a: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15" dirty="0">
                          <a:latin typeface="+mj-ea"/>
                          <a:ea typeface="+mj-ea"/>
                          <a:cs typeface="맑은 고딕"/>
                        </a:rPr>
                        <a:t>of</a:t>
                      </a:r>
                      <a:r>
                        <a:rPr sz="1000" b="0" spc="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DAIKIN</a:t>
                      </a:r>
                      <a:r>
                        <a:rPr sz="1000" b="0" spc="1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Company</a:t>
                      </a:r>
                      <a:r>
                        <a:rPr sz="1000" b="0" spc="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in</a:t>
                      </a:r>
                      <a:r>
                        <a:rPr sz="1000" b="0" spc="1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10" dirty="0" smtClean="0">
                          <a:latin typeface="+mj-ea"/>
                          <a:ea typeface="+mj-ea"/>
                          <a:cs typeface="맑은 고딕"/>
                        </a:rPr>
                        <a:t>Japan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60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2008.12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Established</a:t>
                      </a:r>
                      <a:r>
                        <a:rPr sz="1000" b="0" spc="1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Dong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35" dirty="0">
                          <a:latin typeface="+mj-ea"/>
                          <a:ea typeface="+mj-ea"/>
                          <a:cs typeface="맑은 고딕"/>
                        </a:rPr>
                        <a:t>Yang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Co.,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Ltd.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60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2009.03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Started</a:t>
                      </a:r>
                      <a:r>
                        <a:rPr sz="1000" b="0" spc="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Producing</a:t>
                      </a:r>
                      <a:r>
                        <a:rPr sz="1000" b="0" spc="3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Auto</a:t>
                      </a:r>
                      <a:r>
                        <a:rPr sz="1000" b="0" spc="1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15" dirty="0">
                          <a:latin typeface="+mj-ea"/>
                          <a:ea typeface="+mj-ea"/>
                          <a:cs typeface="맑은 고딕"/>
                        </a:rPr>
                        <a:t>Transmission</a:t>
                      </a:r>
                      <a:r>
                        <a:rPr sz="1000" b="0" spc="4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Parts(6</a:t>
                      </a:r>
                      <a:r>
                        <a:rPr sz="1000" b="0" spc="3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speed,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 8</a:t>
                      </a:r>
                      <a:r>
                        <a:rPr sz="1000" b="0" spc="1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speed)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60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2012.08</a:t>
                      </a:r>
                      <a:endParaRPr sz="1000" b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Moved</a:t>
                      </a: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 to</a:t>
                      </a:r>
                      <a:r>
                        <a:rPr sz="1000" b="0" spc="1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industrial</a:t>
                      </a:r>
                      <a:r>
                        <a:rPr sz="1000" b="0" spc="3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complex</a:t>
                      </a: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in</a:t>
                      </a:r>
                      <a:r>
                        <a:rPr sz="1000" b="0" spc="2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Jeongchon,</a:t>
                      </a:r>
                      <a:r>
                        <a:rPr sz="1000" b="0" spc="1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Jinju</a:t>
                      </a: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60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2012.11</a:t>
                      </a:r>
                      <a:endParaRPr sz="1000" b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Acquired</a:t>
                      </a:r>
                      <a:r>
                        <a:rPr sz="1000" b="0" spc="-2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Powertech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PSQ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00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2015.05</a:t>
                      </a:r>
                      <a:endParaRPr sz="1000" b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Acquired</a:t>
                      </a:r>
                      <a:r>
                        <a:rPr sz="1000" b="0" spc="-2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RSM</a:t>
                      </a:r>
                      <a:r>
                        <a:rPr sz="1000" b="0" spc="-1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SES-TIER2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00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2019.02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Established</a:t>
                      </a:r>
                      <a:r>
                        <a:rPr sz="1000" b="0" spc="2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Dong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35" dirty="0">
                          <a:latin typeface="+mj-ea"/>
                          <a:ea typeface="+mj-ea"/>
                          <a:cs typeface="맑은 고딕"/>
                        </a:rPr>
                        <a:t>Yang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 R&amp;D</a:t>
                      </a:r>
                      <a:r>
                        <a:rPr sz="1000" b="0" spc="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center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60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2019.11</a:t>
                      </a:r>
                      <a:endParaRPr sz="1000" b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Acquired</a:t>
                      </a:r>
                      <a:r>
                        <a:rPr sz="1000" b="0" spc="-4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INNOBIZ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60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2020.01</a:t>
                      </a:r>
                      <a:endParaRPr sz="1000" b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DYPS(Built</a:t>
                      </a:r>
                      <a:r>
                        <a:rPr sz="1000" b="0" spc="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Manufacturing</a:t>
                      </a:r>
                      <a:r>
                        <a:rPr sz="1000" b="0" spc="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Execution</a:t>
                      </a:r>
                      <a:r>
                        <a:rPr sz="1000" b="0" spc="1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System)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00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2020.07</a:t>
                      </a:r>
                      <a:endParaRPr sz="1000" b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Started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Producing</a:t>
                      </a:r>
                      <a:r>
                        <a:rPr sz="1000" b="0" spc="3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Hybrid</a:t>
                      </a:r>
                      <a:r>
                        <a:rPr sz="1000" b="0" spc="1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Parts(MQ4</a:t>
                      </a:r>
                      <a:r>
                        <a:rPr sz="1000" b="0" spc="2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15" dirty="0">
                          <a:latin typeface="+mj-ea"/>
                          <a:ea typeface="+mj-ea"/>
                          <a:cs typeface="맑은 고딕"/>
                        </a:rPr>
                        <a:t>Rotor</a:t>
                      </a:r>
                      <a:r>
                        <a:rPr sz="1000" b="0" spc="2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Sleeve,</a:t>
                      </a:r>
                      <a:r>
                        <a:rPr sz="1000" b="0" spc="-2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Outer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Boss)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00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2021.01</a:t>
                      </a:r>
                      <a:endParaRPr sz="1000" b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Started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Producing</a:t>
                      </a:r>
                      <a:r>
                        <a:rPr sz="1000" b="0" spc="2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Electric Parts(NE,</a:t>
                      </a:r>
                      <a:r>
                        <a:rPr sz="1000" b="0" spc="1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0" dirty="0">
                          <a:latin typeface="+mj-ea"/>
                          <a:ea typeface="+mj-ea"/>
                          <a:cs typeface="맑은 고딕"/>
                        </a:rPr>
                        <a:t>CV,</a:t>
                      </a:r>
                      <a:r>
                        <a:rPr sz="1000" b="0" spc="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JW</a:t>
                      </a:r>
                      <a:r>
                        <a:rPr sz="1000" b="0" spc="1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15" dirty="0">
                          <a:latin typeface="+mj-ea"/>
                          <a:ea typeface="+mj-ea"/>
                          <a:cs typeface="맑은 고딕"/>
                        </a:rPr>
                        <a:t>Rotor</a:t>
                      </a:r>
                      <a:r>
                        <a:rPr sz="1000" b="0" spc="2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Shaft)</a:t>
                      </a: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100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2021.03</a:t>
                      </a:r>
                      <a:endParaRPr sz="1000" b="0" dirty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Acquired </a:t>
                      </a: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KPIC(Korea</a:t>
                      </a:r>
                      <a:r>
                        <a:rPr sz="1000" b="0" spc="2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National</a:t>
                      </a:r>
                      <a:r>
                        <a:rPr sz="1000" b="0" spc="1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Ppuri</a:t>
                      </a:r>
                      <a:r>
                        <a:rPr sz="1000" b="0" spc="3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Industry</a:t>
                      </a:r>
                      <a:r>
                        <a:rPr sz="1000" b="0" spc="5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Center</a:t>
                      </a:r>
                      <a:r>
                        <a:rPr sz="1000" b="0" spc="-5" dirty="0" smtClean="0">
                          <a:latin typeface="+mj-ea"/>
                          <a:ea typeface="+mj-ea"/>
                          <a:cs typeface="맑은 고딕"/>
                        </a:rPr>
                        <a:t>)</a:t>
                      </a:r>
                      <a:endParaRPr lang="en-US" sz="1000" b="0" spc="-5" dirty="0" smtClean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spc="-5" dirty="0" smtClean="0">
                          <a:latin typeface="+mj-ea"/>
                          <a:ea typeface="+mj-ea"/>
                          <a:cs typeface="맑은 고딕"/>
                        </a:rPr>
                        <a:t>2022.06</a:t>
                      </a:r>
                      <a:endParaRPr lang="en-US" sz="1000" b="0" spc="0" dirty="0" smtClean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Pacific</a:t>
                      </a:r>
                      <a:r>
                        <a:rPr sz="1000" b="0" spc="-2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X</a:t>
                      </a:r>
                      <a:r>
                        <a:rPr sz="1000" b="0" spc="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Korea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–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 smtClean="0">
                          <a:latin typeface="+mj-ea"/>
                          <a:ea typeface="+mj-ea"/>
                          <a:cs typeface="맑은 고딕"/>
                        </a:rPr>
                        <a:t>FORD(Hybrid</a:t>
                      </a:r>
                      <a:r>
                        <a:rPr sz="1000" b="0" spc="35" dirty="0" smtClean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dirty="0">
                          <a:latin typeface="+mj-ea"/>
                          <a:ea typeface="+mj-ea"/>
                          <a:cs typeface="맑은 고딕"/>
                        </a:rPr>
                        <a:t>parts</a:t>
                      </a:r>
                      <a:r>
                        <a:rPr sz="1000" b="0" spc="1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spc="-5" dirty="0">
                          <a:latin typeface="+mj-ea"/>
                          <a:ea typeface="+mj-ea"/>
                          <a:cs typeface="맑은 고딕"/>
                        </a:rPr>
                        <a:t>indirect</a:t>
                      </a:r>
                      <a:r>
                        <a:rPr sz="1000" b="0" spc="-10" dirty="0">
                          <a:latin typeface="+mj-ea"/>
                          <a:ea typeface="+mj-ea"/>
                          <a:cs typeface="맑은 고딕"/>
                        </a:rPr>
                        <a:t> </a:t>
                      </a:r>
                      <a:r>
                        <a:rPr sz="1000" b="0" dirty="0" smtClean="0">
                          <a:latin typeface="+mj-ea"/>
                          <a:ea typeface="+mj-ea"/>
                          <a:cs typeface="맑은 고딕"/>
                        </a:rPr>
                        <a:t>export)</a:t>
                      </a:r>
                      <a:endParaRPr lang="en-US" sz="1000" b="0" dirty="0" smtClean="0">
                        <a:latin typeface="+mj-ea"/>
                        <a:ea typeface="+mj-ea"/>
                        <a:cs typeface="맑은 고딕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spc="0" dirty="0" smtClean="0">
                          <a:latin typeface="+mj-ea"/>
                          <a:ea typeface="+mj-ea"/>
                          <a:cs typeface="맑은 고딕"/>
                        </a:rPr>
                        <a:t>2023.03</a:t>
                      </a: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000" b="0" dirty="0" smtClean="0">
                          <a:latin typeface="+mj-ea"/>
                          <a:ea typeface="+mj-ea"/>
                          <a:cs typeface="맑은 고딕"/>
                        </a:rPr>
                        <a:t>RSM SES-TIER2 certification renewal</a:t>
                      </a: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75367542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spc="0" dirty="0" smtClean="0">
                          <a:latin typeface="+mj-ea"/>
                          <a:ea typeface="+mj-ea"/>
                          <a:cs typeface="맑은 고딕"/>
                        </a:rPr>
                        <a:t>2023.09</a:t>
                      </a: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000" b="0" dirty="0" smtClean="0">
                          <a:latin typeface="+mj-ea"/>
                          <a:ea typeface="+mj-ea"/>
                          <a:cs typeface="맑은 고딕"/>
                        </a:rPr>
                        <a:t>Designated as a leading company for Energy Efficiency Innovation Leading Project (KEEP+)</a:t>
                      </a: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853817032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spc="0" dirty="0" smtClean="0">
                          <a:latin typeface="+mj-ea"/>
                          <a:ea typeface="+mj-ea"/>
                          <a:cs typeface="맑은 고딕"/>
                        </a:rPr>
                        <a:t>2023.10</a:t>
                      </a: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000" b="0" dirty="0" smtClean="0">
                          <a:latin typeface="+mj-ea"/>
                          <a:ea typeface="+mj-ea"/>
                          <a:cs typeface="맑은 고딕"/>
                        </a:rPr>
                        <a:t>Received the Minister's Award(Manufacturing Innovation Category)</a:t>
                      </a: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4156516227"/>
                  </a:ext>
                </a:extLst>
              </a:tr>
              <a:tr h="254038"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spc="0" dirty="0" smtClean="0">
                          <a:latin typeface="+mj-ea"/>
                          <a:ea typeface="+mj-ea"/>
                          <a:cs typeface="맑은 고딕"/>
                        </a:rPr>
                        <a:t>2023.12</a:t>
                      </a: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000" b="0" dirty="0" smtClean="0">
                          <a:latin typeface="+mj-ea"/>
                          <a:ea typeface="+mj-ea"/>
                          <a:cs typeface="맑은 고딕"/>
                        </a:rPr>
                        <a:t>Received the 2023 Jinju City CEO Award</a:t>
                      </a: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35284377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8198" y="4382871"/>
            <a:ext cx="1049020" cy="116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marR="5080" indent="3175">
              <a:lnSpc>
                <a:spcPct val="131100"/>
              </a:lnSpc>
              <a:spcBef>
                <a:spcPts val="100"/>
              </a:spcBef>
            </a:pPr>
            <a:r>
              <a:rPr sz="1400" dirty="0">
                <a:latin typeface="맑은 고딕"/>
                <a:cs typeface="맑은 고딕"/>
              </a:rPr>
              <a:t>Land </a:t>
            </a:r>
            <a:r>
              <a:rPr sz="1400" spc="5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Building</a:t>
            </a:r>
            <a:r>
              <a:rPr sz="1400" spc="-80" dirty="0">
                <a:latin typeface="맑은 고딕"/>
                <a:cs typeface="맑은 고딕"/>
              </a:rPr>
              <a:t> </a:t>
            </a:r>
            <a:r>
              <a:rPr sz="1400" spc="-5" dirty="0">
                <a:latin typeface="맑은 고딕"/>
                <a:cs typeface="맑은 고딕"/>
              </a:rPr>
              <a:t>Site</a:t>
            </a:r>
            <a:endParaRPr sz="1400">
              <a:latin typeface="맑은 고딕"/>
              <a:cs typeface="맑은 고딕"/>
            </a:endParaRPr>
          </a:p>
          <a:p>
            <a:pPr marL="22225" marR="115570" indent="-10160">
              <a:lnSpc>
                <a:spcPct val="125200"/>
              </a:lnSpc>
              <a:spcBef>
                <a:spcPts val="395"/>
              </a:spcBef>
            </a:pPr>
            <a:r>
              <a:rPr sz="1400" spc="-5" dirty="0">
                <a:latin typeface="맑은 고딕"/>
                <a:cs typeface="맑은 고딕"/>
              </a:rPr>
              <a:t>Employees </a:t>
            </a:r>
            <a:r>
              <a:rPr sz="1400" spc="-480" dirty="0">
                <a:latin typeface="맑은 고딕"/>
                <a:cs typeface="맑은 고딕"/>
              </a:rPr>
              <a:t> </a:t>
            </a:r>
            <a:r>
              <a:rPr sz="1400" spc="-10" dirty="0">
                <a:latin typeface="맑은 고딕"/>
                <a:cs typeface="맑은 고딕"/>
              </a:rPr>
              <a:t>E</a:t>
            </a:r>
            <a:r>
              <a:rPr sz="1400" spc="-5" dirty="0">
                <a:latin typeface="맑은 고딕"/>
                <a:cs typeface="맑은 고딕"/>
              </a:rPr>
              <a:t>stabli</a:t>
            </a:r>
            <a:r>
              <a:rPr sz="1400" spc="5" dirty="0">
                <a:latin typeface="맑은 고딕"/>
                <a:cs typeface="맑은 고딕"/>
              </a:rPr>
              <a:t>s</a:t>
            </a:r>
            <a:r>
              <a:rPr sz="1400" dirty="0">
                <a:latin typeface="맑은 고딕"/>
                <a:cs typeface="맑은 고딕"/>
              </a:rPr>
              <a:t>h</a:t>
            </a:r>
            <a:r>
              <a:rPr sz="1400" spc="5" dirty="0">
                <a:latin typeface="맑은 고딕"/>
                <a:cs typeface="맑은 고딕"/>
              </a:rPr>
              <a:t>e</a:t>
            </a:r>
            <a:r>
              <a:rPr sz="1400" dirty="0">
                <a:latin typeface="맑은 고딕"/>
                <a:cs typeface="맑은 고딕"/>
              </a:rPr>
              <a:t>d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5610" y="4382871"/>
            <a:ext cx="854075" cy="11842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spc="-10" dirty="0">
                <a:latin typeface="맑은 고딕"/>
                <a:cs typeface="맑은 고딕"/>
              </a:rPr>
              <a:t>14</a:t>
            </a:r>
            <a:r>
              <a:rPr sz="1400" dirty="0">
                <a:latin typeface="맑은 고딕"/>
                <a:cs typeface="맑은 고딕"/>
              </a:rPr>
              <a:t>,</a:t>
            </a:r>
            <a:r>
              <a:rPr sz="1400" spc="-10" dirty="0">
                <a:latin typeface="맑은 고딕"/>
                <a:cs typeface="맑은 고딕"/>
              </a:rPr>
              <a:t>78</a:t>
            </a:r>
            <a:r>
              <a:rPr sz="1400" spc="-5" dirty="0">
                <a:latin typeface="맑은 고딕"/>
                <a:cs typeface="맑은 고딕"/>
              </a:rPr>
              <a:t>2</a:t>
            </a:r>
            <a:r>
              <a:rPr sz="1200" dirty="0">
                <a:latin typeface="맑은 고딕"/>
                <a:cs typeface="맑은 고딕"/>
              </a:rPr>
              <a:t>㎡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400" spc="-10" dirty="0">
                <a:latin typeface="맑은 고딕"/>
                <a:cs typeface="맑은 고딕"/>
              </a:rPr>
              <a:t>10</a:t>
            </a:r>
            <a:r>
              <a:rPr sz="1400" dirty="0">
                <a:latin typeface="맑은 고딕"/>
                <a:cs typeface="맑은 고딕"/>
              </a:rPr>
              <a:t>,</a:t>
            </a:r>
            <a:r>
              <a:rPr sz="1400" spc="-10" dirty="0">
                <a:latin typeface="맑은 고딕"/>
                <a:cs typeface="맑은 고딕"/>
              </a:rPr>
              <a:t>70</a:t>
            </a:r>
            <a:r>
              <a:rPr sz="1400" spc="-5" dirty="0">
                <a:latin typeface="맑은 고딕"/>
                <a:cs typeface="맑은 고딕"/>
              </a:rPr>
              <a:t>0</a:t>
            </a:r>
            <a:r>
              <a:rPr sz="1200" dirty="0">
                <a:latin typeface="맑은 고딕"/>
                <a:cs typeface="맑은 고딕"/>
              </a:rPr>
              <a:t>㎡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400" spc="-10" dirty="0">
                <a:latin typeface="맑은 고딕"/>
                <a:cs typeface="맑은 고딕"/>
              </a:rPr>
              <a:t>120</a:t>
            </a:r>
            <a:endParaRPr sz="1400">
              <a:latin typeface="맑은 고딕"/>
              <a:cs typeface="맑은 고딕"/>
            </a:endParaRPr>
          </a:p>
          <a:p>
            <a:pPr marL="44450">
              <a:lnSpc>
                <a:spcPct val="100000"/>
              </a:lnSpc>
              <a:spcBef>
                <a:spcPts val="675"/>
              </a:spcBef>
            </a:pPr>
            <a:r>
              <a:rPr sz="1400" dirty="0">
                <a:latin typeface="맑은 고딕"/>
                <a:cs typeface="맑은 고딕"/>
              </a:rPr>
              <a:t>May</a:t>
            </a:r>
            <a:r>
              <a:rPr sz="1400" spc="-70" dirty="0">
                <a:latin typeface="맑은 고딕"/>
                <a:cs typeface="맑은 고딕"/>
              </a:rPr>
              <a:t> </a:t>
            </a:r>
            <a:r>
              <a:rPr sz="1400" spc="-10" dirty="0">
                <a:latin typeface="맑은 고딕"/>
                <a:cs typeface="맑은 고딕"/>
              </a:rPr>
              <a:t>2008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08732" y="1705304"/>
            <a:ext cx="4747260" cy="575945"/>
          </a:xfrm>
          <a:custGeom>
            <a:avLst/>
            <a:gdLst/>
            <a:ahLst/>
            <a:cxnLst/>
            <a:rect l="l" t="t" r="r" b="b"/>
            <a:pathLst>
              <a:path w="4747259" h="575944">
                <a:moveTo>
                  <a:pt x="0" y="575487"/>
                </a:moveTo>
                <a:lnTo>
                  <a:pt x="4747260" y="575487"/>
                </a:lnTo>
                <a:lnTo>
                  <a:pt x="4747260" y="0"/>
                </a:lnTo>
                <a:lnTo>
                  <a:pt x="0" y="0"/>
                </a:lnTo>
                <a:lnTo>
                  <a:pt x="0" y="575487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04185" y="1783206"/>
            <a:ext cx="2854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36C09"/>
                </a:solidFill>
                <a:latin typeface="맑은 고딕"/>
                <a:cs typeface="맑은 고딕"/>
              </a:rPr>
              <a:t>Company</a:t>
            </a:r>
            <a:r>
              <a:rPr sz="2400" b="1" spc="-70" dirty="0">
                <a:solidFill>
                  <a:srgbClr val="E36C09"/>
                </a:solidFill>
                <a:latin typeface="맑은 고딕"/>
                <a:cs typeface="맑은 고딕"/>
              </a:rPr>
              <a:t> </a:t>
            </a:r>
            <a:r>
              <a:rPr sz="2400" b="1" spc="5" dirty="0">
                <a:solidFill>
                  <a:srgbClr val="E36C09"/>
                </a:solidFill>
                <a:latin typeface="맑은 고딕"/>
                <a:cs typeface="맑은 고딕"/>
              </a:rPr>
              <a:t>Overview</a:t>
            </a:r>
            <a:endParaRPr sz="2400">
              <a:latin typeface="맑은 고딕"/>
              <a:cs typeface="맑은 고딕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54451" y="2433827"/>
            <a:ext cx="4149725" cy="1803400"/>
            <a:chOff x="2854451" y="2433827"/>
            <a:chExt cx="4149725" cy="18034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2739" y="2456699"/>
              <a:ext cx="4111752" cy="17602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73501" y="2452877"/>
              <a:ext cx="4111625" cy="1765300"/>
            </a:xfrm>
            <a:custGeom>
              <a:avLst/>
              <a:gdLst/>
              <a:ahLst/>
              <a:cxnLst/>
              <a:rect l="l" t="t" r="r" b="b"/>
              <a:pathLst>
                <a:path w="4111625" h="1765300">
                  <a:moveTo>
                    <a:pt x="134620" y="0"/>
                  </a:moveTo>
                  <a:lnTo>
                    <a:pt x="56768" y="2158"/>
                  </a:lnTo>
                  <a:lnTo>
                    <a:pt x="16764" y="16890"/>
                  </a:lnTo>
                  <a:lnTo>
                    <a:pt x="2159" y="56896"/>
                  </a:lnTo>
                  <a:lnTo>
                    <a:pt x="0" y="134747"/>
                  </a:lnTo>
                  <a:lnTo>
                    <a:pt x="0" y="1630045"/>
                  </a:lnTo>
                  <a:lnTo>
                    <a:pt x="2159" y="1707896"/>
                  </a:lnTo>
                  <a:lnTo>
                    <a:pt x="16764" y="1747901"/>
                  </a:lnTo>
                  <a:lnTo>
                    <a:pt x="56768" y="1762632"/>
                  </a:lnTo>
                  <a:lnTo>
                    <a:pt x="134620" y="1764791"/>
                  </a:lnTo>
                  <a:lnTo>
                    <a:pt x="3976878" y="1764791"/>
                  </a:lnTo>
                  <a:lnTo>
                    <a:pt x="4054729" y="1762632"/>
                  </a:lnTo>
                  <a:lnTo>
                    <a:pt x="4094733" y="1747901"/>
                  </a:lnTo>
                  <a:lnTo>
                    <a:pt x="4109466" y="1707896"/>
                  </a:lnTo>
                  <a:lnTo>
                    <a:pt x="4111498" y="1630045"/>
                  </a:lnTo>
                  <a:lnTo>
                    <a:pt x="4111498" y="134747"/>
                  </a:lnTo>
                  <a:lnTo>
                    <a:pt x="4109466" y="56896"/>
                  </a:lnTo>
                  <a:lnTo>
                    <a:pt x="4094733" y="16890"/>
                  </a:lnTo>
                  <a:lnTo>
                    <a:pt x="4054729" y="2158"/>
                  </a:lnTo>
                  <a:lnTo>
                    <a:pt x="3976878" y="0"/>
                  </a:lnTo>
                  <a:lnTo>
                    <a:pt x="134620" y="0"/>
                  </a:lnTo>
                  <a:close/>
                </a:path>
              </a:pathLst>
            </a:custGeom>
            <a:ln w="38100">
              <a:solidFill>
                <a:srgbClr val="A2A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79625" y="5931534"/>
            <a:ext cx="1310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solidFill>
                  <a:srgbClr val="57585B"/>
                </a:solidFill>
                <a:latin typeface="맑은 고딕"/>
                <a:cs typeface="맑은 고딕"/>
              </a:rPr>
              <a:t>Allied</a:t>
            </a:r>
            <a:r>
              <a:rPr sz="1400" b="1" spc="270" dirty="0">
                <a:solidFill>
                  <a:srgbClr val="57585B"/>
                </a:solidFill>
                <a:latin typeface="맑은 고딕"/>
                <a:cs typeface="맑은 고딕"/>
              </a:rPr>
              <a:t> </a:t>
            </a:r>
            <a:r>
              <a:rPr sz="1400" b="1" spc="-70" dirty="0">
                <a:solidFill>
                  <a:srgbClr val="57585B"/>
                </a:solidFill>
                <a:latin typeface="맑은 고딕"/>
                <a:cs typeface="맑은 고딕"/>
              </a:rPr>
              <a:t>industries</a:t>
            </a:r>
            <a:endParaRPr sz="1400">
              <a:latin typeface="맑은 고딕"/>
              <a:cs typeface="맑은 고딕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2580" y="6147815"/>
            <a:ext cx="5498592" cy="39928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1465" y="318557"/>
            <a:ext cx="332190" cy="33219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498851" y="330199"/>
            <a:ext cx="4228465" cy="34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4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Company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dreaming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to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be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 the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Global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New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Leader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in</a:t>
            </a:r>
            <a:r>
              <a:rPr sz="800" spc="1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Automobile</a:t>
            </a:r>
            <a:r>
              <a:rPr sz="800" spc="-2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and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Industrial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Gear Parts</a:t>
            </a:r>
            <a:endParaRPr sz="800">
              <a:latin typeface="맑은 고딕"/>
              <a:cs typeface="맑은 고딕"/>
            </a:endParaRPr>
          </a:p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Dong</a:t>
            </a:r>
            <a:r>
              <a:rPr sz="800" spc="-1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Yang</a:t>
            </a:r>
            <a:r>
              <a:rPr sz="800" spc="-2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Co.,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Ltd.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41311" y="9975748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03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7844B85-E643-443C-93B3-2B6EEFC772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86" y="7176375"/>
            <a:ext cx="1172249" cy="61160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8732" y="1705304"/>
            <a:ext cx="4747260" cy="575945"/>
          </a:xfrm>
          <a:custGeom>
            <a:avLst/>
            <a:gdLst/>
            <a:ahLst/>
            <a:cxnLst/>
            <a:rect l="l" t="t" r="r" b="b"/>
            <a:pathLst>
              <a:path w="4747259" h="575944">
                <a:moveTo>
                  <a:pt x="0" y="575487"/>
                </a:moveTo>
                <a:lnTo>
                  <a:pt x="4747260" y="575487"/>
                </a:lnTo>
                <a:lnTo>
                  <a:pt x="4747260" y="0"/>
                </a:lnTo>
                <a:lnTo>
                  <a:pt x="0" y="0"/>
                </a:lnTo>
                <a:lnTo>
                  <a:pt x="0" y="575487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57643" y="10177076"/>
            <a:ext cx="635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1000" spc="-5" dirty="0">
                <a:solidFill>
                  <a:srgbClr val="221F1F"/>
                </a:solidFill>
                <a:latin typeface="SimSun"/>
                <a:cs typeface="SimSun"/>
              </a:rPr>
              <a:t>3</a:t>
            </a:r>
            <a:endParaRPr sz="10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465" y="318557"/>
            <a:ext cx="332190" cy="3321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98851" y="330199"/>
            <a:ext cx="4228465" cy="34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4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Company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dreaming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to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be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 the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Global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New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Leader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in</a:t>
            </a:r>
            <a:r>
              <a:rPr sz="800" spc="1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Automobile</a:t>
            </a:r>
            <a:r>
              <a:rPr sz="800" spc="-2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and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Industrial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Gear Parts</a:t>
            </a:r>
            <a:endParaRPr sz="800">
              <a:latin typeface="맑은 고딕"/>
              <a:cs typeface="맑은 고딕"/>
            </a:endParaRPr>
          </a:p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Dong</a:t>
            </a:r>
            <a:r>
              <a:rPr sz="800" spc="-1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Yang</a:t>
            </a:r>
            <a:r>
              <a:rPr sz="800" spc="-2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Co.,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Ltd.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4185" y="1788032"/>
            <a:ext cx="209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36C09"/>
                </a:solidFill>
                <a:latin typeface="맑은 고딕"/>
                <a:cs typeface="맑은 고딕"/>
              </a:rPr>
              <a:t>Sales</a:t>
            </a:r>
            <a:r>
              <a:rPr sz="2400" b="1" spc="-60" dirty="0">
                <a:solidFill>
                  <a:srgbClr val="E36C09"/>
                </a:solidFill>
                <a:latin typeface="맑은 고딕"/>
                <a:cs typeface="맑은 고딕"/>
              </a:rPr>
              <a:t> </a:t>
            </a:r>
            <a:r>
              <a:rPr sz="2400" b="1" spc="-15" dirty="0">
                <a:solidFill>
                  <a:srgbClr val="E36C09"/>
                </a:solidFill>
                <a:latin typeface="맑은 고딕"/>
                <a:cs typeface="맑은 고딕"/>
              </a:rPr>
              <a:t>Revenue</a:t>
            </a:r>
            <a:endParaRPr sz="240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703" y="4067633"/>
            <a:ext cx="533114" cy="38994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7700" y="2566415"/>
            <a:ext cx="1019810" cy="3568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730"/>
              </a:spcBef>
            </a:pPr>
            <a:r>
              <a:rPr sz="1100" b="1" spc="-5" dirty="0">
                <a:latin typeface="맑은 고딕"/>
                <a:cs typeface="맑은 고딕"/>
              </a:rPr>
              <a:t>Customer</a:t>
            </a:r>
            <a:endParaRPr sz="1100">
              <a:latin typeface="맑은 고딕"/>
              <a:cs typeface="맑은 고딕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41804" y="2566415"/>
          <a:ext cx="2059939" cy="2858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dirty="0">
                          <a:latin typeface="맑은 고딕"/>
                          <a:cs typeface="맑은 고딕"/>
                        </a:rPr>
                        <a:t>Revenue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927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dirty="0">
                          <a:latin typeface="맑은 고딕"/>
                          <a:cs typeface="맑은 고딕"/>
                        </a:rPr>
                        <a:t>Market</a:t>
                      </a:r>
                      <a:r>
                        <a:rPr sz="1100" b="1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b="1" dirty="0">
                          <a:latin typeface="맑은 고딕"/>
                          <a:cs typeface="맑은 고딕"/>
                        </a:rPr>
                        <a:t>share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927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49.87</a:t>
                      </a:r>
                      <a:r>
                        <a:rPr sz="12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billion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63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8255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96.3%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444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095"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1.14</a:t>
                      </a:r>
                      <a:r>
                        <a:rPr sz="12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billion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797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200" spc="-5" dirty="0">
                          <a:latin typeface="맑은 고딕"/>
                          <a:cs typeface="맑은 고딕"/>
                        </a:rPr>
                        <a:t>2.20%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797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200" spc="-5" dirty="0">
                          <a:latin typeface="맑은 고딕"/>
                          <a:cs typeface="맑은 고딕"/>
                        </a:rPr>
                        <a:t>0.77</a:t>
                      </a:r>
                      <a:r>
                        <a:rPr sz="12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billion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50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1.48%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504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0.01</a:t>
                      </a:r>
                      <a:r>
                        <a:rPr sz="12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billion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6350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0.01%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R="17145" algn="r">
                        <a:lnSpc>
                          <a:spcPts val="1390"/>
                        </a:lnSpc>
                        <a:spcBef>
                          <a:spcPts val="1315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0.01</a:t>
                      </a:r>
                      <a:r>
                        <a:rPr sz="1200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billion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670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0.01%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4351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3560" y="3145523"/>
            <a:ext cx="387870" cy="2705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6983" y="4160494"/>
            <a:ext cx="387870" cy="2690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8988" y="4739588"/>
            <a:ext cx="383360" cy="27069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3756" y="5785091"/>
            <a:ext cx="3842766" cy="31624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61719" y="5806515"/>
            <a:ext cx="2388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0" dirty="0">
                <a:latin typeface="맑은 고딕"/>
                <a:cs typeface="맑은 고딕"/>
              </a:rPr>
              <a:t>TOTAL</a:t>
            </a:r>
            <a:r>
              <a:rPr sz="1600" b="1" spc="5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: 51.8</a:t>
            </a:r>
            <a:r>
              <a:rPr sz="1600" b="1" spc="-15" dirty="0">
                <a:latin typeface="맑은 고딕"/>
                <a:cs typeface="맑은 고딕"/>
              </a:rPr>
              <a:t> </a:t>
            </a:r>
            <a:r>
              <a:rPr sz="1600" b="1" spc="-10" dirty="0">
                <a:latin typeface="맑은 고딕"/>
                <a:cs typeface="맑은 고딕"/>
              </a:rPr>
              <a:t>billion</a:t>
            </a:r>
            <a:r>
              <a:rPr sz="1600" b="1" spc="15" dirty="0">
                <a:latin typeface="맑은 고딕"/>
                <a:cs typeface="맑은 고딕"/>
              </a:rPr>
              <a:t> </a:t>
            </a:r>
            <a:r>
              <a:rPr sz="1600" b="1" spc="-10" dirty="0">
                <a:latin typeface="맑은 고딕"/>
                <a:cs typeface="맑은 고딕"/>
              </a:rPr>
              <a:t>won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826" y="2080005"/>
            <a:ext cx="153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46379" algn="l"/>
              </a:tabLst>
            </a:pPr>
            <a:r>
              <a:rPr sz="1600" b="1" spc="-10" dirty="0">
                <a:latin typeface="맑은 고딕"/>
                <a:cs typeface="맑은 고딕"/>
              </a:rPr>
              <a:t>Sales</a:t>
            </a:r>
            <a:r>
              <a:rPr sz="1600" b="1" spc="-30" dirty="0">
                <a:latin typeface="맑은 고딕"/>
                <a:cs typeface="맑은 고딕"/>
              </a:rPr>
              <a:t> </a:t>
            </a:r>
            <a:r>
              <a:rPr sz="1600" b="1" spc="-10" dirty="0">
                <a:latin typeface="맑은 고딕"/>
                <a:cs typeface="맑은 고딕"/>
              </a:rPr>
              <a:t>in</a:t>
            </a:r>
            <a:r>
              <a:rPr sz="1600" b="1" spc="-20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2022</a:t>
            </a:r>
            <a:endParaRPr sz="1600">
              <a:latin typeface="맑은 고딕"/>
              <a:cs typeface="맑은 고딕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5272" y="5184572"/>
            <a:ext cx="389420" cy="27058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44702" y="5205475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맑은 고딕"/>
                <a:cs typeface="맑은 고딕"/>
              </a:rPr>
              <a:t>기타</a:t>
            </a:r>
            <a:endParaRPr sz="1800">
              <a:latin typeface="맑은 고딕"/>
              <a:cs typeface="맑은 고딕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04416" y="3659048"/>
            <a:ext cx="389420" cy="27058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727" y="3642359"/>
            <a:ext cx="1153668" cy="2761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3454" y="4511852"/>
            <a:ext cx="984612" cy="96316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563880" y="3090671"/>
            <a:ext cx="1181735" cy="417830"/>
            <a:chOff x="563880" y="3090671"/>
            <a:chExt cx="1181735" cy="41783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3880" y="3090671"/>
              <a:ext cx="1181692" cy="2621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9412" y="3328415"/>
              <a:ext cx="1008888" cy="179831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9450" y="4780255"/>
            <a:ext cx="938826" cy="212198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2819400" y="6295643"/>
            <a:ext cx="4625340" cy="4046220"/>
            <a:chOff x="2819400" y="6295643"/>
            <a:chExt cx="4625340" cy="4046220"/>
          </a:xfrm>
        </p:grpSpPr>
        <p:sp>
          <p:nvSpPr>
            <p:cNvPr id="26" name="object 26"/>
            <p:cNvSpPr/>
            <p:nvPr/>
          </p:nvSpPr>
          <p:spPr>
            <a:xfrm>
              <a:off x="2819400" y="6295643"/>
              <a:ext cx="4625340" cy="4046220"/>
            </a:xfrm>
            <a:custGeom>
              <a:avLst/>
              <a:gdLst/>
              <a:ahLst/>
              <a:cxnLst/>
              <a:rect l="l" t="t" r="r" b="b"/>
              <a:pathLst>
                <a:path w="4625340" h="4046220">
                  <a:moveTo>
                    <a:pt x="4625340" y="0"/>
                  </a:moveTo>
                  <a:lnTo>
                    <a:pt x="0" y="0"/>
                  </a:lnTo>
                  <a:lnTo>
                    <a:pt x="0" y="4046220"/>
                  </a:lnTo>
                  <a:lnTo>
                    <a:pt x="4625340" y="4046220"/>
                  </a:lnTo>
                  <a:lnTo>
                    <a:pt x="462534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96328" y="6848855"/>
              <a:ext cx="142240" cy="3493135"/>
            </a:xfrm>
            <a:custGeom>
              <a:avLst/>
              <a:gdLst/>
              <a:ahLst/>
              <a:cxnLst/>
              <a:rect l="l" t="t" r="r" b="b"/>
              <a:pathLst>
                <a:path w="142240" h="3493134">
                  <a:moveTo>
                    <a:pt x="141731" y="0"/>
                  </a:moveTo>
                  <a:lnTo>
                    <a:pt x="0" y="0"/>
                  </a:lnTo>
                  <a:lnTo>
                    <a:pt x="0" y="3493007"/>
                  </a:lnTo>
                  <a:lnTo>
                    <a:pt x="141731" y="3493007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26080" y="7610855"/>
              <a:ext cx="4057015" cy="2731135"/>
            </a:xfrm>
            <a:custGeom>
              <a:avLst/>
              <a:gdLst/>
              <a:ahLst/>
              <a:cxnLst/>
              <a:rect l="l" t="t" r="r" b="b"/>
              <a:pathLst>
                <a:path w="4057015" h="2731134">
                  <a:moveTo>
                    <a:pt x="141732" y="2083308"/>
                  </a:moveTo>
                  <a:lnTo>
                    <a:pt x="0" y="2083308"/>
                  </a:lnTo>
                  <a:lnTo>
                    <a:pt x="0" y="2731008"/>
                  </a:lnTo>
                  <a:lnTo>
                    <a:pt x="141732" y="2731008"/>
                  </a:lnTo>
                  <a:lnTo>
                    <a:pt x="141732" y="2083308"/>
                  </a:lnTo>
                  <a:close/>
                </a:path>
                <a:path w="4057015" h="2731134">
                  <a:moveTo>
                    <a:pt x="498348" y="1652016"/>
                  </a:moveTo>
                  <a:lnTo>
                    <a:pt x="355092" y="1652016"/>
                  </a:lnTo>
                  <a:lnTo>
                    <a:pt x="355092" y="2731008"/>
                  </a:lnTo>
                  <a:lnTo>
                    <a:pt x="498348" y="2731008"/>
                  </a:lnTo>
                  <a:lnTo>
                    <a:pt x="498348" y="1652016"/>
                  </a:lnTo>
                  <a:close/>
                </a:path>
                <a:path w="4057015" h="2731134">
                  <a:moveTo>
                    <a:pt x="853440" y="1787652"/>
                  </a:moveTo>
                  <a:lnTo>
                    <a:pt x="711708" y="1787652"/>
                  </a:lnTo>
                  <a:lnTo>
                    <a:pt x="711708" y="2731008"/>
                  </a:lnTo>
                  <a:lnTo>
                    <a:pt x="853440" y="2731008"/>
                  </a:lnTo>
                  <a:lnTo>
                    <a:pt x="853440" y="1787652"/>
                  </a:lnTo>
                  <a:close/>
                </a:path>
                <a:path w="4057015" h="2731134">
                  <a:moveTo>
                    <a:pt x="1210056" y="1652016"/>
                  </a:moveTo>
                  <a:lnTo>
                    <a:pt x="1066800" y="1652016"/>
                  </a:lnTo>
                  <a:lnTo>
                    <a:pt x="1066800" y="2731008"/>
                  </a:lnTo>
                  <a:lnTo>
                    <a:pt x="1210056" y="2731008"/>
                  </a:lnTo>
                  <a:lnTo>
                    <a:pt x="1210056" y="1652016"/>
                  </a:lnTo>
                  <a:close/>
                </a:path>
                <a:path w="4057015" h="2731134">
                  <a:moveTo>
                    <a:pt x="1565148" y="1382268"/>
                  </a:moveTo>
                  <a:lnTo>
                    <a:pt x="1423416" y="1382268"/>
                  </a:lnTo>
                  <a:lnTo>
                    <a:pt x="1423416" y="2731008"/>
                  </a:lnTo>
                  <a:lnTo>
                    <a:pt x="1565148" y="2731008"/>
                  </a:lnTo>
                  <a:lnTo>
                    <a:pt x="1565148" y="1382268"/>
                  </a:lnTo>
                  <a:close/>
                </a:path>
                <a:path w="4057015" h="2731134">
                  <a:moveTo>
                    <a:pt x="1921764" y="1045464"/>
                  </a:moveTo>
                  <a:lnTo>
                    <a:pt x="1778508" y="1045464"/>
                  </a:lnTo>
                  <a:lnTo>
                    <a:pt x="1778508" y="2731008"/>
                  </a:lnTo>
                  <a:lnTo>
                    <a:pt x="1921764" y="2731008"/>
                  </a:lnTo>
                  <a:lnTo>
                    <a:pt x="1921764" y="1045464"/>
                  </a:lnTo>
                  <a:close/>
                </a:path>
                <a:path w="4057015" h="2731134">
                  <a:moveTo>
                    <a:pt x="2276856" y="1202436"/>
                  </a:moveTo>
                  <a:lnTo>
                    <a:pt x="2135124" y="1202436"/>
                  </a:lnTo>
                  <a:lnTo>
                    <a:pt x="2135124" y="2731008"/>
                  </a:lnTo>
                  <a:lnTo>
                    <a:pt x="2276856" y="2731008"/>
                  </a:lnTo>
                  <a:lnTo>
                    <a:pt x="2276856" y="1202436"/>
                  </a:lnTo>
                  <a:close/>
                </a:path>
                <a:path w="4057015" h="2731134">
                  <a:moveTo>
                    <a:pt x="2633472" y="1179576"/>
                  </a:moveTo>
                  <a:lnTo>
                    <a:pt x="2490216" y="1179576"/>
                  </a:lnTo>
                  <a:lnTo>
                    <a:pt x="2490216" y="2731008"/>
                  </a:lnTo>
                  <a:lnTo>
                    <a:pt x="2633472" y="2731008"/>
                  </a:lnTo>
                  <a:lnTo>
                    <a:pt x="2633472" y="1179576"/>
                  </a:lnTo>
                  <a:close/>
                </a:path>
                <a:path w="4057015" h="2731134">
                  <a:moveTo>
                    <a:pt x="2988564" y="931164"/>
                  </a:moveTo>
                  <a:lnTo>
                    <a:pt x="2846832" y="931164"/>
                  </a:lnTo>
                  <a:lnTo>
                    <a:pt x="2846832" y="2731008"/>
                  </a:lnTo>
                  <a:lnTo>
                    <a:pt x="2988564" y="2731008"/>
                  </a:lnTo>
                  <a:lnTo>
                    <a:pt x="2988564" y="931164"/>
                  </a:lnTo>
                  <a:close/>
                </a:path>
                <a:path w="4057015" h="2731134">
                  <a:moveTo>
                    <a:pt x="3345180" y="1139952"/>
                  </a:moveTo>
                  <a:lnTo>
                    <a:pt x="3201924" y="1139952"/>
                  </a:lnTo>
                  <a:lnTo>
                    <a:pt x="3201924" y="2731008"/>
                  </a:lnTo>
                  <a:lnTo>
                    <a:pt x="3345180" y="2731008"/>
                  </a:lnTo>
                  <a:lnTo>
                    <a:pt x="3345180" y="1139952"/>
                  </a:lnTo>
                  <a:close/>
                </a:path>
                <a:path w="4057015" h="2731134">
                  <a:moveTo>
                    <a:pt x="3700272" y="1018032"/>
                  </a:moveTo>
                  <a:lnTo>
                    <a:pt x="3558540" y="1018032"/>
                  </a:lnTo>
                  <a:lnTo>
                    <a:pt x="3558540" y="2731008"/>
                  </a:lnTo>
                  <a:lnTo>
                    <a:pt x="3700272" y="2731008"/>
                  </a:lnTo>
                  <a:lnTo>
                    <a:pt x="3700272" y="1018032"/>
                  </a:lnTo>
                  <a:close/>
                </a:path>
                <a:path w="4057015" h="2731134">
                  <a:moveTo>
                    <a:pt x="4056888" y="0"/>
                  </a:moveTo>
                  <a:lnTo>
                    <a:pt x="3913632" y="0"/>
                  </a:lnTo>
                  <a:lnTo>
                    <a:pt x="3913632" y="2731008"/>
                  </a:lnTo>
                  <a:lnTo>
                    <a:pt x="4056888" y="2731008"/>
                  </a:lnTo>
                  <a:lnTo>
                    <a:pt x="40568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50845" y="9488702"/>
              <a:ext cx="136652" cy="9400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78505" y="9057004"/>
              <a:ext cx="201295" cy="9410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34358" y="9192005"/>
              <a:ext cx="201294" cy="939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90213" y="9057004"/>
              <a:ext cx="201295" cy="9410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40352" y="8787256"/>
              <a:ext cx="207010" cy="939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96205" y="8450071"/>
              <a:ext cx="207010" cy="939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07914" y="8584945"/>
              <a:ext cx="207010" cy="939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52060" y="8607170"/>
              <a:ext cx="206120" cy="924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63767" y="8335390"/>
              <a:ext cx="206121" cy="9398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19621" y="8544432"/>
              <a:ext cx="207137" cy="9410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75476" y="8423147"/>
              <a:ext cx="207899" cy="9398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88580" y="6642607"/>
              <a:ext cx="205232" cy="939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26503" y="7404734"/>
              <a:ext cx="208534" cy="9398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78201" y="6366382"/>
              <a:ext cx="1052957" cy="12585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2817876" y="10341864"/>
            <a:ext cx="4627245" cy="21526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6096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80"/>
              </a:spcBef>
              <a:tabLst>
                <a:tab pos="421005" algn="l"/>
                <a:tab pos="788035" algn="l"/>
                <a:tab pos="1488440" algn="l"/>
                <a:tab pos="1855470" algn="l"/>
                <a:tab pos="2223770" algn="l"/>
                <a:tab pos="2922905" algn="l"/>
                <a:tab pos="3291204" algn="l"/>
                <a:tab pos="3990340" algn="l"/>
              </a:tabLst>
            </a:pPr>
            <a:r>
              <a:rPr sz="800" dirty="0">
                <a:latin typeface="맑은 고딕"/>
                <a:cs typeface="맑은 고딕"/>
              </a:rPr>
              <a:t>2010	2011	2012   2013	2014	2015	2016  </a:t>
            </a:r>
            <a:r>
              <a:rPr sz="800" spc="5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2017	2018	2019  </a:t>
            </a:r>
            <a:r>
              <a:rPr sz="800" spc="5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2020	2021</a:t>
            </a:r>
            <a:r>
              <a:rPr sz="800" spc="495" dirty="0">
                <a:latin typeface="맑은 고딕"/>
                <a:cs typeface="맑은 고딕"/>
              </a:rPr>
              <a:t> </a:t>
            </a:r>
            <a:r>
              <a:rPr sz="800" dirty="0">
                <a:latin typeface="맑은 고딕"/>
                <a:cs typeface="맑은 고딕"/>
              </a:rPr>
              <a:t>2022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75884" y="5926073"/>
            <a:ext cx="2120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46379" algn="l"/>
              </a:tabLst>
            </a:pPr>
            <a:r>
              <a:rPr sz="1600" b="1" spc="-10" dirty="0">
                <a:latin typeface="맑은 고딕"/>
                <a:cs typeface="맑은 고딕"/>
              </a:rPr>
              <a:t>Sales</a:t>
            </a:r>
            <a:r>
              <a:rPr sz="1600" b="1" spc="-15" dirty="0">
                <a:latin typeface="맑은 고딕"/>
                <a:cs typeface="맑은 고딕"/>
              </a:rPr>
              <a:t> </a:t>
            </a:r>
            <a:r>
              <a:rPr sz="1600" b="1" spc="-10" dirty="0">
                <a:latin typeface="맑은 고딕"/>
                <a:cs typeface="맑은 고딕"/>
              </a:rPr>
              <a:t>trend </a:t>
            </a:r>
            <a:r>
              <a:rPr sz="1600" b="1" spc="-5" dirty="0">
                <a:latin typeface="맑은 고딕"/>
                <a:cs typeface="맑은 고딕"/>
              </a:rPr>
              <a:t>by</a:t>
            </a:r>
            <a:r>
              <a:rPr sz="1600" b="1" spc="-15" dirty="0">
                <a:latin typeface="맑은 고딕"/>
                <a:cs typeface="맑은 고딕"/>
              </a:rPr>
              <a:t> </a:t>
            </a:r>
            <a:r>
              <a:rPr sz="1600" b="1" spc="-10" dirty="0">
                <a:latin typeface="맑은 고딕"/>
                <a:cs typeface="맑은 고딕"/>
              </a:rPr>
              <a:t>year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03047" y="10014915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04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67613" y="8059927"/>
          <a:ext cx="2292350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Made-to-order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28575">
                      <a:solidFill>
                        <a:srgbClr val="221F1F"/>
                      </a:solidFill>
                      <a:prstDash val="solid"/>
                    </a:lnT>
                    <a:lnB w="28575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Custom-built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28575">
                      <a:solidFill>
                        <a:srgbClr val="221F1F"/>
                      </a:solidFill>
                      <a:prstDash val="solid"/>
                    </a:lnT>
                    <a:lnB w="28575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935736" y="806957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6857" y="0"/>
                </a:moveTo>
                <a:lnTo>
                  <a:pt x="2006" y="2031"/>
                </a:lnTo>
                <a:lnTo>
                  <a:pt x="0" y="6857"/>
                </a:lnTo>
                <a:lnTo>
                  <a:pt x="2006" y="11683"/>
                </a:lnTo>
                <a:lnTo>
                  <a:pt x="6857" y="13715"/>
                </a:lnTo>
                <a:lnTo>
                  <a:pt x="11709" y="11683"/>
                </a:lnTo>
                <a:lnTo>
                  <a:pt x="13715" y="6857"/>
                </a:lnTo>
                <a:lnTo>
                  <a:pt x="11709" y="2031"/>
                </a:lnTo>
                <a:lnTo>
                  <a:pt x="6857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736" y="871727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6857" y="0"/>
                </a:moveTo>
                <a:lnTo>
                  <a:pt x="2006" y="2031"/>
                </a:lnTo>
                <a:lnTo>
                  <a:pt x="0" y="6857"/>
                </a:lnTo>
                <a:lnTo>
                  <a:pt x="2006" y="11683"/>
                </a:lnTo>
                <a:lnTo>
                  <a:pt x="6857" y="13715"/>
                </a:lnTo>
                <a:lnTo>
                  <a:pt x="11709" y="11683"/>
                </a:lnTo>
                <a:lnTo>
                  <a:pt x="13715" y="6857"/>
                </a:lnTo>
                <a:lnTo>
                  <a:pt x="11709" y="2031"/>
                </a:lnTo>
                <a:lnTo>
                  <a:pt x="6857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5736" y="9366503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69" h="12700">
                <a:moveTo>
                  <a:pt x="6857" y="0"/>
                </a:moveTo>
                <a:lnTo>
                  <a:pt x="2006" y="1777"/>
                </a:lnTo>
                <a:lnTo>
                  <a:pt x="0" y="6095"/>
                </a:lnTo>
                <a:lnTo>
                  <a:pt x="2006" y="10413"/>
                </a:lnTo>
                <a:lnTo>
                  <a:pt x="6857" y="12191"/>
                </a:lnTo>
                <a:lnTo>
                  <a:pt x="11709" y="10413"/>
                </a:lnTo>
                <a:lnTo>
                  <a:pt x="13715" y="6095"/>
                </a:lnTo>
                <a:lnTo>
                  <a:pt x="11709" y="1777"/>
                </a:lnTo>
                <a:lnTo>
                  <a:pt x="6857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5736" y="7415783"/>
            <a:ext cx="2336165" cy="464820"/>
          </a:xfrm>
          <a:custGeom>
            <a:avLst/>
            <a:gdLst/>
            <a:ahLst/>
            <a:cxnLst/>
            <a:rect l="l" t="t" r="r" b="b"/>
            <a:pathLst>
              <a:path w="2336165" h="464820">
                <a:moveTo>
                  <a:pt x="2258187" y="0"/>
                </a:moveTo>
                <a:lnTo>
                  <a:pt x="77863" y="0"/>
                </a:lnTo>
                <a:lnTo>
                  <a:pt x="32842" y="1397"/>
                </a:lnTo>
                <a:lnTo>
                  <a:pt x="9728" y="11557"/>
                </a:lnTo>
                <a:lnTo>
                  <a:pt x="1219" y="39243"/>
                </a:lnTo>
                <a:lnTo>
                  <a:pt x="0" y="92963"/>
                </a:lnTo>
                <a:lnTo>
                  <a:pt x="0" y="371856"/>
                </a:lnTo>
                <a:lnTo>
                  <a:pt x="1219" y="425576"/>
                </a:lnTo>
                <a:lnTo>
                  <a:pt x="9728" y="453136"/>
                </a:lnTo>
                <a:lnTo>
                  <a:pt x="32842" y="463296"/>
                </a:lnTo>
                <a:lnTo>
                  <a:pt x="77863" y="464693"/>
                </a:lnTo>
                <a:lnTo>
                  <a:pt x="2258187" y="464693"/>
                </a:lnTo>
                <a:lnTo>
                  <a:pt x="2303145" y="463296"/>
                </a:lnTo>
                <a:lnTo>
                  <a:pt x="2326259" y="453136"/>
                </a:lnTo>
                <a:lnTo>
                  <a:pt x="2334767" y="425576"/>
                </a:lnTo>
                <a:lnTo>
                  <a:pt x="2336038" y="371856"/>
                </a:lnTo>
                <a:lnTo>
                  <a:pt x="2336038" y="92963"/>
                </a:lnTo>
                <a:lnTo>
                  <a:pt x="2334767" y="39243"/>
                </a:lnTo>
                <a:lnTo>
                  <a:pt x="2326259" y="11557"/>
                </a:lnTo>
                <a:lnTo>
                  <a:pt x="2303145" y="1397"/>
                </a:lnTo>
                <a:lnTo>
                  <a:pt x="2258187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6375" y="7499350"/>
            <a:ext cx="22498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Automobile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parts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manufacture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83964" y="7415783"/>
            <a:ext cx="2520315" cy="464820"/>
          </a:xfrm>
          <a:custGeom>
            <a:avLst/>
            <a:gdLst/>
            <a:ahLst/>
            <a:cxnLst/>
            <a:rect l="l" t="t" r="r" b="b"/>
            <a:pathLst>
              <a:path w="2520315" h="464820">
                <a:moveTo>
                  <a:pt x="2448433" y="0"/>
                </a:moveTo>
                <a:lnTo>
                  <a:pt x="72009" y="0"/>
                </a:lnTo>
                <a:lnTo>
                  <a:pt x="30352" y="1397"/>
                </a:lnTo>
                <a:lnTo>
                  <a:pt x="9016" y="11557"/>
                </a:lnTo>
                <a:lnTo>
                  <a:pt x="1143" y="39243"/>
                </a:lnTo>
                <a:lnTo>
                  <a:pt x="0" y="92963"/>
                </a:lnTo>
                <a:lnTo>
                  <a:pt x="0" y="371856"/>
                </a:lnTo>
                <a:lnTo>
                  <a:pt x="1143" y="425576"/>
                </a:lnTo>
                <a:lnTo>
                  <a:pt x="9016" y="453136"/>
                </a:lnTo>
                <a:lnTo>
                  <a:pt x="30352" y="463296"/>
                </a:lnTo>
                <a:lnTo>
                  <a:pt x="72009" y="464693"/>
                </a:lnTo>
                <a:lnTo>
                  <a:pt x="2448433" y="464693"/>
                </a:lnTo>
                <a:lnTo>
                  <a:pt x="2489962" y="463296"/>
                </a:lnTo>
                <a:lnTo>
                  <a:pt x="2511425" y="453136"/>
                </a:lnTo>
                <a:lnTo>
                  <a:pt x="2519299" y="425576"/>
                </a:lnTo>
                <a:lnTo>
                  <a:pt x="2520315" y="371856"/>
                </a:lnTo>
                <a:lnTo>
                  <a:pt x="2520315" y="92963"/>
                </a:lnTo>
                <a:lnTo>
                  <a:pt x="2519299" y="39243"/>
                </a:lnTo>
                <a:lnTo>
                  <a:pt x="2511425" y="11557"/>
                </a:lnTo>
                <a:lnTo>
                  <a:pt x="2489962" y="1397"/>
                </a:lnTo>
                <a:lnTo>
                  <a:pt x="2448433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02073" y="7391780"/>
            <a:ext cx="22656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8455" marR="5080" indent="-32639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Automobile and industrial gear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manufacture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271264" y="8063483"/>
          <a:ext cx="2520315" cy="1294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Own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design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Own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experiment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Ungrudging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investment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Secured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ultra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precise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technology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R&amp;D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center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56203"/>
            <a:ext cx="2186939" cy="27858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4476" y="3246119"/>
            <a:ext cx="4197096" cy="280720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52906" y="6230238"/>
            <a:ext cx="552958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Calibri"/>
                <a:cs typeface="Calibri"/>
              </a:rPr>
              <a:t>Trying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company </a:t>
            </a:r>
            <a:r>
              <a:rPr sz="1400" dirty="0">
                <a:latin typeface="Calibri"/>
                <a:cs typeface="Calibri"/>
              </a:rPr>
              <a:t>with the </a:t>
            </a:r>
            <a:r>
              <a:rPr sz="1400" spc="-5" dirty="0">
                <a:latin typeface="Calibri"/>
                <a:cs typeface="Calibri"/>
              </a:rPr>
              <a:t>basis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being </a:t>
            </a:r>
            <a:r>
              <a:rPr sz="1400" spc="-10" dirty="0">
                <a:latin typeface="Calibri"/>
                <a:cs typeface="Calibri"/>
              </a:rPr>
              <a:t>considerate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respectful </a:t>
            </a:r>
            <a:r>
              <a:rPr sz="1400" dirty="0">
                <a:latin typeface="Calibri"/>
                <a:cs typeface="Calibri"/>
              </a:rPr>
              <a:t> people and </a:t>
            </a:r>
            <a:r>
              <a:rPr sz="1400" spc="-5" dirty="0">
                <a:latin typeface="Calibri"/>
                <a:cs typeface="Calibri"/>
              </a:rPr>
              <a:t>the best </a:t>
            </a:r>
            <a:r>
              <a:rPr sz="1400" spc="-15" dirty="0">
                <a:latin typeface="Calibri"/>
                <a:cs typeface="Calibri"/>
              </a:rPr>
              <a:t>technology, </a:t>
            </a:r>
            <a:r>
              <a:rPr sz="1400" spc="-5" dirty="0">
                <a:latin typeface="Calibri"/>
                <a:cs typeface="Calibri"/>
              </a:rPr>
              <a:t>putting </a:t>
            </a:r>
            <a:r>
              <a:rPr sz="1400" spc="-10" dirty="0">
                <a:latin typeface="Calibri"/>
                <a:cs typeface="Calibri"/>
              </a:rPr>
              <a:t>continuous effort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having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mind </a:t>
            </a:r>
            <a:r>
              <a:rPr sz="1400" dirty="0">
                <a:latin typeface="Calibri"/>
                <a:cs typeface="Calibri"/>
              </a:rPr>
              <a:t>that </a:t>
            </a:r>
            <a:r>
              <a:rPr sz="1400" spc="-5" dirty="0">
                <a:latin typeface="Calibri"/>
                <a:cs typeface="Calibri"/>
              </a:rPr>
              <a:t>we can </a:t>
            </a:r>
            <a:r>
              <a:rPr sz="1400" spc="-10" dirty="0">
                <a:latin typeface="Calibri"/>
                <a:cs typeface="Calibri"/>
              </a:rPr>
              <a:t>overcome </a:t>
            </a:r>
            <a:r>
              <a:rPr sz="1400" spc="-5" dirty="0">
                <a:latin typeface="Calibri"/>
                <a:cs typeface="Calibri"/>
              </a:rPr>
              <a:t>the technological </a:t>
            </a:r>
            <a:r>
              <a:rPr sz="1400" dirty="0">
                <a:latin typeface="Calibri"/>
                <a:cs typeface="Calibri"/>
              </a:rPr>
              <a:t>limit, and </a:t>
            </a:r>
            <a:r>
              <a:rPr sz="1400" spc="-10" dirty="0">
                <a:latin typeface="Calibri"/>
                <a:cs typeface="Calibri"/>
              </a:rPr>
              <a:t>therefore produce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best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quality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thinking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customers’</a:t>
            </a:r>
            <a:r>
              <a:rPr sz="1400" spc="-5" dirty="0">
                <a:latin typeface="Calibri"/>
                <a:cs typeface="Calibri"/>
              </a:rPr>
              <a:t> side.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3759" y="8334755"/>
            <a:ext cx="716279" cy="78486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0" y="1147635"/>
            <a:ext cx="4751705" cy="575945"/>
          </a:xfrm>
          <a:custGeom>
            <a:avLst/>
            <a:gdLst/>
            <a:ahLst/>
            <a:cxnLst/>
            <a:rect l="l" t="t" r="r" b="b"/>
            <a:pathLst>
              <a:path w="4751705" h="575944">
                <a:moveTo>
                  <a:pt x="4751451" y="0"/>
                </a:moveTo>
                <a:lnTo>
                  <a:pt x="0" y="0"/>
                </a:lnTo>
                <a:lnTo>
                  <a:pt x="0" y="575500"/>
                </a:lnTo>
                <a:lnTo>
                  <a:pt x="4751451" y="575500"/>
                </a:lnTo>
                <a:lnTo>
                  <a:pt x="4751451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4242" y="1208913"/>
            <a:ext cx="5565140" cy="164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94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36C09"/>
                </a:solidFill>
                <a:latin typeface="맑은 고딕"/>
                <a:cs typeface="맑은 고딕"/>
              </a:rPr>
              <a:t>Management</a:t>
            </a:r>
            <a:r>
              <a:rPr sz="2400" b="1" spc="-40" dirty="0">
                <a:solidFill>
                  <a:srgbClr val="E36C09"/>
                </a:solidFill>
                <a:latin typeface="맑은 고딕"/>
                <a:cs typeface="맑은 고딕"/>
              </a:rPr>
              <a:t> </a:t>
            </a:r>
            <a:r>
              <a:rPr sz="2400" b="1" spc="-15" dirty="0">
                <a:solidFill>
                  <a:srgbClr val="E36C09"/>
                </a:solidFill>
                <a:latin typeface="맑은 고딕"/>
                <a:cs typeface="맑은 고딕"/>
              </a:rPr>
              <a:t>Policy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7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E36C09"/>
                </a:solidFill>
                <a:latin typeface="Calibri"/>
                <a:cs typeface="Calibri"/>
              </a:rPr>
              <a:t>Attitude</a:t>
            </a:r>
            <a:r>
              <a:rPr sz="2000" spc="-5" dirty="0">
                <a:solidFill>
                  <a:srgbClr val="E36C09"/>
                </a:solidFill>
                <a:latin typeface="Calibri"/>
                <a:cs typeface="Calibri"/>
              </a:rPr>
              <a:t> of being</a:t>
            </a:r>
            <a:r>
              <a:rPr sz="2000" spc="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36C09"/>
                </a:solidFill>
                <a:latin typeface="Calibri"/>
                <a:cs typeface="Calibri"/>
              </a:rPr>
              <a:t>considerate</a:t>
            </a:r>
            <a:r>
              <a:rPr sz="2000" spc="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36C09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E36C09"/>
                </a:solidFill>
                <a:latin typeface="Calibri"/>
                <a:cs typeface="Calibri"/>
              </a:rPr>
              <a:t>respectful</a:t>
            </a:r>
            <a:r>
              <a:rPr sz="2000" spc="2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36C09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E36C09"/>
                </a:solidFill>
                <a:latin typeface="Calibri"/>
                <a:cs typeface="Calibri"/>
              </a:rPr>
              <a:t>others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Best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technology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best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quality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products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1465" y="318557"/>
            <a:ext cx="332190" cy="33219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498851" y="330199"/>
            <a:ext cx="4228465" cy="34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4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Company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dreaming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to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be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 the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Global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New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Leader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in</a:t>
            </a:r>
            <a:r>
              <a:rPr sz="800" spc="1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Automobile</a:t>
            </a:r>
            <a:r>
              <a:rPr sz="800" spc="-2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and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Industrial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Gear Parts</a:t>
            </a:r>
            <a:endParaRPr sz="800">
              <a:latin typeface="맑은 고딕"/>
              <a:cs typeface="맑은 고딕"/>
            </a:endParaRPr>
          </a:p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Dong</a:t>
            </a:r>
            <a:r>
              <a:rPr sz="800" spc="-1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Yang</a:t>
            </a:r>
            <a:r>
              <a:rPr sz="800" spc="-2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Co.,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Ltd.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41311" y="9975748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05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6" y="5247131"/>
            <a:ext cx="2590165" cy="1619885"/>
          </a:xfrm>
          <a:custGeom>
            <a:avLst/>
            <a:gdLst/>
            <a:ahLst/>
            <a:cxnLst/>
            <a:rect l="l" t="t" r="r" b="b"/>
            <a:pathLst>
              <a:path w="2590165" h="1619884">
                <a:moveTo>
                  <a:pt x="2440559" y="0"/>
                </a:moveTo>
                <a:lnTo>
                  <a:pt x="149415" y="0"/>
                </a:lnTo>
                <a:lnTo>
                  <a:pt x="63030" y="1650"/>
                </a:lnTo>
                <a:lnTo>
                  <a:pt x="18681" y="13462"/>
                </a:lnTo>
                <a:lnTo>
                  <a:pt x="2336" y="45592"/>
                </a:lnTo>
                <a:lnTo>
                  <a:pt x="0" y="107950"/>
                </a:lnTo>
                <a:lnTo>
                  <a:pt x="0" y="1511553"/>
                </a:lnTo>
                <a:lnTo>
                  <a:pt x="2336" y="1573911"/>
                </a:lnTo>
                <a:lnTo>
                  <a:pt x="18681" y="1606041"/>
                </a:lnTo>
                <a:lnTo>
                  <a:pt x="63030" y="1617852"/>
                </a:lnTo>
                <a:lnTo>
                  <a:pt x="149415" y="1619503"/>
                </a:lnTo>
                <a:lnTo>
                  <a:pt x="2440559" y="1619503"/>
                </a:lnTo>
                <a:lnTo>
                  <a:pt x="2526919" y="1617852"/>
                </a:lnTo>
                <a:lnTo>
                  <a:pt x="2571242" y="1606041"/>
                </a:lnTo>
                <a:lnTo>
                  <a:pt x="2587625" y="1573911"/>
                </a:lnTo>
                <a:lnTo>
                  <a:pt x="2589911" y="1511553"/>
                </a:lnTo>
                <a:lnTo>
                  <a:pt x="2589911" y="107950"/>
                </a:lnTo>
                <a:lnTo>
                  <a:pt x="2587625" y="45592"/>
                </a:lnTo>
                <a:lnTo>
                  <a:pt x="2571242" y="13462"/>
                </a:lnTo>
                <a:lnTo>
                  <a:pt x="2526919" y="1650"/>
                </a:lnTo>
                <a:lnTo>
                  <a:pt x="2440559" y="0"/>
                </a:lnTo>
                <a:close/>
              </a:path>
            </a:pathLst>
          </a:custGeom>
          <a:solidFill>
            <a:srgbClr val="B8E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35652" y="5247131"/>
            <a:ext cx="2590165" cy="1621155"/>
          </a:xfrm>
          <a:custGeom>
            <a:avLst/>
            <a:gdLst/>
            <a:ahLst/>
            <a:cxnLst/>
            <a:rect l="l" t="t" r="r" b="b"/>
            <a:pathLst>
              <a:path w="2590165" h="1621154">
                <a:moveTo>
                  <a:pt x="2440558" y="0"/>
                </a:moveTo>
                <a:lnTo>
                  <a:pt x="149478" y="0"/>
                </a:lnTo>
                <a:lnTo>
                  <a:pt x="62992" y="1650"/>
                </a:lnTo>
                <a:lnTo>
                  <a:pt x="18669" y="13462"/>
                </a:lnTo>
                <a:lnTo>
                  <a:pt x="2286" y="45592"/>
                </a:lnTo>
                <a:lnTo>
                  <a:pt x="0" y="108076"/>
                </a:lnTo>
                <a:lnTo>
                  <a:pt x="0" y="1512951"/>
                </a:lnTo>
                <a:lnTo>
                  <a:pt x="2286" y="1575435"/>
                </a:lnTo>
                <a:lnTo>
                  <a:pt x="18669" y="1607565"/>
                </a:lnTo>
                <a:lnTo>
                  <a:pt x="62992" y="1619377"/>
                </a:lnTo>
                <a:lnTo>
                  <a:pt x="149478" y="1621027"/>
                </a:lnTo>
                <a:lnTo>
                  <a:pt x="2440558" y="1621027"/>
                </a:lnTo>
                <a:lnTo>
                  <a:pt x="2526919" y="1619377"/>
                </a:lnTo>
                <a:lnTo>
                  <a:pt x="2571242" y="1607565"/>
                </a:lnTo>
                <a:lnTo>
                  <a:pt x="2587625" y="1575435"/>
                </a:lnTo>
                <a:lnTo>
                  <a:pt x="2589911" y="1512951"/>
                </a:lnTo>
                <a:lnTo>
                  <a:pt x="2589911" y="108076"/>
                </a:lnTo>
                <a:lnTo>
                  <a:pt x="2587625" y="45592"/>
                </a:lnTo>
                <a:lnTo>
                  <a:pt x="2571242" y="13462"/>
                </a:lnTo>
                <a:lnTo>
                  <a:pt x="2526919" y="1650"/>
                </a:lnTo>
                <a:lnTo>
                  <a:pt x="2440558" y="0"/>
                </a:lnTo>
                <a:close/>
              </a:path>
            </a:pathLst>
          </a:custGeom>
          <a:solidFill>
            <a:srgbClr val="B8E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9140" y="3180587"/>
            <a:ext cx="2590165" cy="1619885"/>
          </a:xfrm>
          <a:custGeom>
            <a:avLst/>
            <a:gdLst/>
            <a:ahLst/>
            <a:cxnLst/>
            <a:rect l="l" t="t" r="r" b="b"/>
            <a:pathLst>
              <a:path w="2590165" h="1619885">
                <a:moveTo>
                  <a:pt x="2440559" y="0"/>
                </a:moveTo>
                <a:lnTo>
                  <a:pt x="149415" y="0"/>
                </a:lnTo>
                <a:lnTo>
                  <a:pt x="63030" y="1650"/>
                </a:lnTo>
                <a:lnTo>
                  <a:pt x="18681" y="13462"/>
                </a:lnTo>
                <a:lnTo>
                  <a:pt x="2336" y="45593"/>
                </a:lnTo>
                <a:lnTo>
                  <a:pt x="0" y="107950"/>
                </a:lnTo>
                <a:lnTo>
                  <a:pt x="0" y="1511554"/>
                </a:lnTo>
                <a:lnTo>
                  <a:pt x="2336" y="1573911"/>
                </a:lnTo>
                <a:lnTo>
                  <a:pt x="18681" y="1606042"/>
                </a:lnTo>
                <a:lnTo>
                  <a:pt x="63030" y="1617853"/>
                </a:lnTo>
                <a:lnTo>
                  <a:pt x="149415" y="1619504"/>
                </a:lnTo>
                <a:lnTo>
                  <a:pt x="2440559" y="1619504"/>
                </a:lnTo>
                <a:lnTo>
                  <a:pt x="2526919" y="1617853"/>
                </a:lnTo>
                <a:lnTo>
                  <a:pt x="2571242" y="1606042"/>
                </a:lnTo>
                <a:lnTo>
                  <a:pt x="2587625" y="1573911"/>
                </a:lnTo>
                <a:lnTo>
                  <a:pt x="2589911" y="1511554"/>
                </a:lnTo>
                <a:lnTo>
                  <a:pt x="2589911" y="107950"/>
                </a:lnTo>
                <a:lnTo>
                  <a:pt x="2587625" y="45593"/>
                </a:lnTo>
                <a:lnTo>
                  <a:pt x="2571242" y="13462"/>
                </a:lnTo>
                <a:lnTo>
                  <a:pt x="2526919" y="1650"/>
                </a:lnTo>
                <a:lnTo>
                  <a:pt x="2440559" y="0"/>
                </a:lnTo>
                <a:close/>
              </a:path>
            </a:pathLst>
          </a:custGeom>
          <a:solidFill>
            <a:srgbClr val="B8E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08732" y="1955240"/>
            <a:ext cx="4747260" cy="575945"/>
          </a:xfrm>
          <a:custGeom>
            <a:avLst/>
            <a:gdLst/>
            <a:ahLst/>
            <a:cxnLst/>
            <a:rect l="l" t="t" r="r" b="b"/>
            <a:pathLst>
              <a:path w="4747259" h="575944">
                <a:moveTo>
                  <a:pt x="0" y="575487"/>
                </a:moveTo>
                <a:lnTo>
                  <a:pt x="4747260" y="575487"/>
                </a:lnTo>
                <a:lnTo>
                  <a:pt x="4747260" y="0"/>
                </a:lnTo>
                <a:lnTo>
                  <a:pt x="0" y="0"/>
                </a:lnTo>
                <a:lnTo>
                  <a:pt x="0" y="575487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55417" y="2030729"/>
            <a:ext cx="18948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36C09"/>
                </a:solidFill>
                <a:latin typeface="맑은 고딕"/>
                <a:cs typeface="맑은 고딕"/>
              </a:rPr>
              <a:t>Organization</a:t>
            </a:r>
            <a:endParaRPr sz="240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2823" y="5145023"/>
            <a:ext cx="2005583" cy="20101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1465" y="318557"/>
            <a:ext cx="332190" cy="33219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498851" y="330199"/>
            <a:ext cx="4228465" cy="34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4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Company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dreaming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to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be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 the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Global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New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Leader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in</a:t>
            </a:r>
            <a:r>
              <a:rPr sz="800" spc="1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Automobile</a:t>
            </a:r>
            <a:r>
              <a:rPr sz="800" spc="-2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and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Industrial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Gear Parts</a:t>
            </a:r>
            <a:endParaRPr sz="800">
              <a:latin typeface="맑은 고딕"/>
              <a:cs typeface="맑은 고딕"/>
            </a:endParaRPr>
          </a:p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Dong</a:t>
            </a:r>
            <a:r>
              <a:rPr sz="800" spc="-1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Yang</a:t>
            </a:r>
            <a:r>
              <a:rPr sz="800" spc="-2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Co.,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Ltd.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889" y="5578475"/>
            <a:ext cx="16840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10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◎</a:t>
            </a:r>
            <a:r>
              <a:rPr sz="1200" spc="-6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Purchasing</a:t>
            </a:r>
            <a:endParaRPr sz="1200" dirty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75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221F1F"/>
                </a:solidFill>
                <a:latin typeface="맑은 고딕"/>
                <a:cs typeface="맑은 고딕"/>
              </a:rPr>
              <a:t>▶</a:t>
            </a:r>
            <a:r>
              <a:rPr sz="1200" spc="-20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200" spc="-40" dirty="0">
                <a:latin typeface="맑은 고딕"/>
                <a:cs typeface="맑은 고딕"/>
              </a:rPr>
              <a:t>Tool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purchase</a:t>
            </a:r>
            <a:endParaRPr sz="12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21F1F"/>
                </a:solidFill>
                <a:latin typeface="맑은 고딕"/>
                <a:cs typeface="맑은 고딕"/>
              </a:rPr>
              <a:t>▶</a:t>
            </a:r>
            <a:r>
              <a:rPr sz="1200" spc="-10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General</a:t>
            </a:r>
            <a:r>
              <a:rPr sz="1200" spc="39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purchase</a:t>
            </a:r>
            <a:endParaRPr sz="12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21F1F"/>
                </a:solidFill>
                <a:latin typeface="맑은 고딕"/>
                <a:cs typeface="맑은 고딕"/>
              </a:rPr>
              <a:t>▶</a:t>
            </a:r>
            <a:r>
              <a:rPr sz="1200" spc="-40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Outsourcing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5661" y="5276799"/>
            <a:ext cx="24542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◎</a:t>
            </a:r>
            <a:r>
              <a:rPr sz="1200" spc="-4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Development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7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221F1F"/>
                </a:solidFill>
                <a:latin typeface="맑은 고딕"/>
                <a:cs typeface="맑은 고딕"/>
              </a:rPr>
              <a:t>▶</a:t>
            </a:r>
            <a:r>
              <a:rPr sz="1200" spc="-5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New</a:t>
            </a:r>
            <a:r>
              <a:rPr sz="1200" spc="-30" dirty="0">
                <a:latin typeface="맑은 고딕"/>
                <a:cs typeface="맑은 고딕"/>
              </a:rPr>
              <a:t> </a:t>
            </a:r>
            <a:r>
              <a:rPr sz="1200" spc="-10" dirty="0">
                <a:latin typeface="맑은 고딕"/>
                <a:cs typeface="맑은 고딕"/>
              </a:rPr>
              <a:t>product</a:t>
            </a:r>
            <a:r>
              <a:rPr sz="1200" spc="-5" dirty="0">
                <a:latin typeface="맑은 고딕"/>
                <a:cs typeface="맑은 고딕"/>
              </a:rPr>
              <a:t> development</a:t>
            </a:r>
            <a:endParaRPr sz="1200">
              <a:latin typeface="맑은 고딕"/>
              <a:cs typeface="맑은 고딕"/>
            </a:endParaRPr>
          </a:p>
          <a:p>
            <a:pPr marL="344805" indent="-116839">
              <a:lnSpc>
                <a:spcPct val="100000"/>
              </a:lnSpc>
              <a:buChar char="-"/>
              <a:tabLst>
                <a:tab pos="345440" algn="l"/>
              </a:tabLst>
            </a:pPr>
            <a:r>
              <a:rPr sz="1200" spc="-5" dirty="0">
                <a:latin typeface="맑은 고딕"/>
                <a:cs typeface="맑은 고딕"/>
              </a:rPr>
              <a:t>Obtain</a:t>
            </a:r>
            <a:r>
              <a:rPr sz="1200" spc="-3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ISIR</a:t>
            </a:r>
            <a:endParaRPr sz="1200">
              <a:latin typeface="맑은 고딕"/>
              <a:cs typeface="맑은 고딕"/>
            </a:endParaRPr>
          </a:p>
          <a:p>
            <a:pPr marL="344805" indent="-116839">
              <a:lnSpc>
                <a:spcPct val="100000"/>
              </a:lnSpc>
              <a:buChar char="-"/>
              <a:tabLst>
                <a:tab pos="345440" algn="l"/>
              </a:tabLst>
            </a:pPr>
            <a:r>
              <a:rPr sz="1200" spc="-5" dirty="0">
                <a:latin typeface="맑은 고딕"/>
                <a:cs typeface="맑은 고딕"/>
              </a:rPr>
              <a:t>Process</a:t>
            </a:r>
            <a:r>
              <a:rPr sz="1200" spc="-4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design</a:t>
            </a:r>
            <a:endParaRPr sz="1200">
              <a:latin typeface="맑은 고딕"/>
              <a:cs typeface="맑은 고딕"/>
            </a:endParaRPr>
          </a:p>
          <a:p>
            <a:pPr marL="344805" indent="-116839">
              <a:lnSpc>
                <a:spcPct val="100000"/>
              </a:lnSpc>
              <a:buChar char="-"/>
              <a:tabLst>
                <a:tab pos="345440" algn="l"/>
              </a:tabLst>
            </a:pPr>
            <a:r>
              <a:rPr sz="1200" spc="-5" dirty="0">
                <a:latin typeface="맑은 고딕"/>
                <a:cs typeface="맑은 고딕"/>
              </a:rPr>
              <a:t>Subcontractor development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21F1F"/>
                </a:solidFill>
                <a:latin typeface="맑은 고딕"/>
                <a:cs typeface="맑은 고딕"/>
              </a:rPr>
              <a:t>▶</a:t>
            </a:r>
            <a:r>
              <a:rPr sz="1200" spc="-5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Design </a:t>
            </a:r>
            <a:r>
              <a:rPr sz="1200" dirty="0">
                <a:latin typeface="맑은 고딕"/>
                <a:cs typeface="맑은 고딕"/>
              </a:rPr>
              <a:t>and</a:t>
            </a:r>
            <a:r>
              <a:rPr sz="1200" spc="-5" dirty="0">
                <a:latin typeface="맑은 고딕"/>
                <a:cs typeface="맑은 고딕"/>
              </a:rPr>
              <a:t> manufacture </a:t>
            </a:r>
            <a:r>
              <a:rPr sz="1200" spc="-15" dirty="0">
                <a:latin typeface="맑은 고딕"/>
                <a:cs typeface="맑은 고딕"/>
              </a:rPr>
              <a:t>of</a:t>
            </a:r>
            <a:r>
              <a:rPr sz="1200" spc="-10" dirty="0">
                <a:latin typeface="맑은 고딕"/>
                <a:cs typeface="맑은 고딕"/>
              </a:rPr>
              <a:t> tool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21F1F"/>
                </a:solidFill>
                <a:latin typeface="맑은 고딕"/>
                <a:cs typeface="맑은 고딕"/>
              </a:rPr>
              <a:t>▶</a:t>
            </a:r>
            <a:r>
              <a:rPr sz="1200" spc="-25" dirty="0">
                <a:solidFill>
                  <a:srgbClr val="221F1F"/>
                </a:solidFill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R&amp;D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center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270" y="3242817"/>
            <a:ext cx="23209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◎</a:t>
            </a:r>
            <a:r>
              <a:rPr sz="1200" spc="-4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Process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innovation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latin typeface="맑은 고딕"/>
                <a:cs typeface="맑은 고딕"/>
              </a:rPr>
              <a:t>▶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Management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planning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▶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Operation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management</a:t>
            </a:r>
            <a:endParaRPr sz="1200">
              <a:latin typeface="맑은 고딕"/>
              <a:cs typeface="맑은 고딕"/>
            </a:endParaRPr>
          </a:p>
          <a:p>
            <a:pPr marL="290195" indent="-116839">
              <a:lnSpc>
                <a:spcPct val="100000"/>
              </a:lnSpc>
              <a:buChar char="-"/>
              <a:tabLst>
                <a:tab pos="290830" algn="l"/>
              </a:tabLst>
            </a:pPr>
            <a:r>
              <a:rPr sz="1200" spc="-5" dirty="0">
                <a:latin typeface="맑은 고딕"/>
                <a:cs typeface="맑은 고딕"/>
              </a:rPr>
              <a:t>business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performance</a:t>
            </a:r>
            <a:endParaRPr sz="1200">
              <a:latin typeface="맑은 고딕"/>
              <a:cs typeface="맑은 고딕"/>
            </a:endParaRPr>
          </a:p>
          <a:p>
            <a:pPr marL="290195" indent="-116839">
              <a:lnSpc>
                <a:spcPct val="100000"/>
              </a:lnSpc>
              <a:buChar char="-"/>
              <a:tabLst>
                <a:tab pos="290830" algn="l"/>
              </a:tabLst>
            </a:pPr>
            <a:r>
              <a:rPr sz="1200" spc="-5" dirty="0">
                <a:latin typeface="맑은 고딕"/>
                <a:cs typeface="맑은 고딕"/>
              </a:rPr>
              <a:t>education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▶</a:t>
            </a:r>
            <a:r>
              <a:rPr sz="1200" spc="-10" dirty="0">
                <a:latin typeface="맑은 고딕"/>
                <a:cs typeface="맑은 고딕"/>
              </a:rPr>
              <a:t> System resource </a:t>
            </a:r>
            <a:r>
              <a:rPr sz="1200" spc="-5" dirty="0">
                <a:latin typeface="맑은 고딕"/>
                <a:cs typeface="맑은 고딕"/>
              </a:rPr>
              <a:t>management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▶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DYPS(MES</a:t>
            </a:r>
            <a:r>
              <a:rPr sz="120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management)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52900" y="3185159"/>
            <a:ext cx="2590165" cy="1621155"/>
          </a:xfrm>
          <a:custGeom>
            <a:avLst/>
            <a:gdLst/>
            <a:ahLst/>
            <a:cxnLst/>
            <a:rect l="l" t="t" r="r" b="b"/>
            <a:pathLst>
              <a:path w="2590165" h="1621154">
                <a:moveTo>
                  <a:pt x="2440558" y="0"/>
                </a:moveTo>
                <a:lnTo>
                  <a:pt x="149478" y="0"/>
                </a:lnTo>
                <a:lnTo>
                  <a:pt x="62991" y="1650"/>
                </a:lnTo>
                <a:lnTo>
                  <a:pt x="18669" y="13462"/>
                </a:lnTo>
                <a:lnTo>
                  <a:pt x="2286" y="45593"/>
                </a:lnTo>
                <a:lnTo>
                  <a:pt x="0" y="108076"/>
                </a:lnTo>
                <a:lnTo>
                  <a:pt x="0" y="1512951"/>
                </a:lnTo>
                <a:lnTo>
                  <a:pt x="2286" y="1575435"/>
                </a:lnTo>
                <a:lnTo>
                  <a:pt x="18669" y="1607565"/>
                </a:lnTo>
                <a:lnTo>
                  <a:pt x="62991" y="1619377"/>
                </a:lnTo>
                <a:lnTo>
                  <a:pt x="149478" y="1621027"/>
                </a:lnTo>
                <a:lnTo>
                  <a:pt x="2440558" y="1621027"/>
                </a:lnTo>
                <a:lnTo>
                  <a:pt x="2526919" y="1619377"/>
                </a:lnTo>
                <a:lnTo>
                  <a:pt x="2571242" y="1607565"/>
                </a:lnTo>
                <a:lnTo>
                  <a:pt x="2587625" y="1575435"/>
                </a:lnTo>
                <a:lnTo>
                  <a:pt x="2589910" y="1512951"/>
                </a:lnTo>
                <a:lnTo>
                  <a:pt x="2589910" y="108076"/>
                </a:lnTo>
                <a:lnTo>
                  <a:pt x="2587625" y="45593"/>
                </a:lnTo>
                <a:lnTo>
                  <a:pt x="2571242" y="13462"/>
                </a:lnTo>
                <a:lnTo>
                  <a:pt x="2526919" y="1650"/>
                </a:lnTo>
                <a:lnTo>
                  <a:pt x="2440558" y="0"/>
                </a:lnTo>
                <a:close/>
              </a:path>
            </a:pathLst>
          </a:custGeom>
          <a:solidFill>
            <a:srgbClr val="B8E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33164" y="3255009"/>
            <a:ext cx="219583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◎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Sales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&amp; </a:t>
            </a:r>
            <a:r>
              <a:rPr sz="1200" spc="-5" dirty="0">
                <a:latin typeface="맑은 고딕"/>
                <a:cs typeface="맑은 고딕"/>
              </a:rPr>
              <a:t>Administration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latin typeface="맑은 고딕"/>
                <a:cs typeface="맑은 고딕"/>
              </a:rPr>
              <a:t>▶</a:t>
            </a:r>
            <a:r>
              <a:rPr sz="1200" spc="-5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Sales</a:t>
            </a:r>
            <a:endParaRPr sz="1200">
              <a:latin typeface="맑은 고딕"/>
              <a:cs typeface="맑은 고딕"/>
            </a:endParaRPr>
          </a:p>
          <a:p>
            <a:pPr marL="335280" marR="245745" indent="-106680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- </a:t>
            </a:r>
            <a:r>
              <a:rPr sz="1200" spc="-5" dirty="0">
                <a:latin typeface="맑은 고딕"/>
                <a:cs typeface="맑은 고딕"/>
              </a:rPr>
              <a:t>Contract </a:t>
            </a:r>
            <a:r>
              <a:rPr sz="1200" dirty="0">
                <a:latin typeface="맑은 고딕"/>
                <a:cs typeface="맑은 고딕"/>
              </a:rPr>
              <a:t>and </a:t>
            </a:r>
            <a:r>
              <a:rPr sz="1200" spc="-5" dirty="0">
                <a:latin typeface="맑은 고딕"/>
                <a:cs typeface="맑은 고딕"/>
              </a:rPr>
              <a:t>supply </a:t>
            </a:r>
            <a:r>
              <a:rPr sz="1200" spc="-15" dirty="0">
                <a:latin typeface="맑은 고딕"/>
                <a:cs typeface="맑은 고딕"/>
              </a:rPr>
              <a:t>of </a:t>
            </a:r>
            <a:r>
              <a:rPr sz="1200" spc="-409" dirty="0">
                <a:latin typeface="맑은 고딕"/>
                <a:cs typeface="맑은 고딕"/>
              </a:rPr>
              <a:t> </a:t>
            </a:r>
            <a:r>
              <a:rPr sz="1200" spc="-10" dirty="0">
                <a:latin typeface="맑은 고딕"/>
                <a:cs typeface="맑은 고딕"/>
              </a:rPr>
              <a:t>products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spc="-10" dirty="0">
                <a:latin typeface="맑은 고딕"/>
                <a:cs typeface="맑은 고딕"/>
              </a:rPr>
              <a:t>to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customers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▶</a:t>
            </a:r>
            <a:r>
              <a:rPr sz="1200" spc="-5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Account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▶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Human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spc="-10" dirty="0">
                <a:latin typeface="맑은 고딕"/>
                <a:cs typeface="맑은 고딕"/>
              </a:rPr>
              <a:t>resources </a:t>
            </a:r>
            <a:r>
              <a:rPr sz="1200" dirty="0">
                <a:latin typeface="맑은 고딕"/>
                <a:cs typeface="맑은 고딕"/>
              </a:rPr>
              <a:t>and</a:t>
            </a:r>
            <a:r>
              <a:rPr sz="1200" spc="-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Labor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4359" y="7511795"/>
            <a:ext cx="2590165" cy="1619885"/>
          </a:xfrm>
          <a:custGeom>
            <a:avLst/>
            <a:gdLst/>
            <a:ahLst/>
            <a:cxnLst/>
            <a:rect l="l" t="t" r="r" b="b"/>
            <a:pathLst>
              <a:path w="2590165" h="1619884">
                <a:moveTo>
                  <a:pt x="2440559" y="0"/>
                </a:moveTo>
                <a:lnTo>
                  <a:pt x="149415" y="0"/>
                </a:lnTo>
                <a:lnTo>
                  <a:pt x="63030" y="1650"/>
                </a:lnTo>
                <a:lnTo>
                  <a:pt x="18681" y="13461"/>
                </a:lnTo>
                <a:lnTo>
                  <a:pt x="2336" y="45592"/>
                </a:lnTo>
                <a:lnTo>
                  <a:pt x="0" y="107949"/>
                </a:lnTo>
                <a:lnTo>
                  <a:pt x="0" y="1511553"/>
                </a:lnTo>
                <a:lnTo>
                  <a:pt x="2336" y="1573910"/>
                </a:lnTo>
                <a:lnTo>
                  <a:pt x="18681" y="1606041"/>
                </a:lnTo>
                <a:lnTo>
                  <a:pt x="63030" y="1617852"/>
                </a:lnTo>
                <a:lnTo>
                  <a:pt x="149415" y="1619503"/>
                </a:lnTo>
                <a:lnTo>
                  <a:pt x="2440559" y="1619503"/>
                </a:lnTo>
                <a:lnTo>
                  <a:pt x="2526919" y="1617852"/>
                </a:lnTo>
                <a:lnTo>
                  <a:pt x="2571241" y="1606041"/>
                </a:lnTo>
                <a:lnTo>
                  <a:pt x="2587625" y="1573910"/>
                </a:lnTo>
                <a:lnTo>
                  <a:pt x="2589911" y="1511553"/>
                </a:lnTo>
                <a:lnTo>
                  <a:pt x="2589911" y="107949"/>
                </a:lnTo>
                <a:lnTo>
                  <a:pt x="2587625" y="45592"/>
                </a:lnTo>
                <a:lnTo>
                  <a:pt x="2571241" y="13461"/>
                </a:lnTo>
                <a:lnTo>
                  <a:pt x="2526919" y="1650"/>
                </a:lnTo>
                <a:lnTo>
                  <a:pt x="2440559" y="0"/>
                </a:lnTo>
                <a:close/>
              </a:path>
            </a:pathLst>
          </a:custGeom>
          <a:solidFill>
            <a:srgbClr val="B8E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7483" y="7622285"/>
            <a:ext cx="239395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◎</a:t>
            </a:r>
            <a:r>
              <a:rPr sz="1200" spc="-3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Quality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management</a:t>
            </a:r>
            <a:endParaRPr sz="12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7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▶</a:t>
            </a:r>
            <a:r>
              <a:rPr sz="1200" spc="-30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Export</a:t>
            </a:r>
            <a:r>
              <a:rPr sz="1200" spc="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examination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▶</a:t>
            </a:r>
            <a:r>
              <a:rPr sz="1200" spc="-3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Process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examination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▶</a:t>
            </a:r>
            <a:r>
              <a:rPr sz="1200" spc="-35" dirty="0">
                <a:latin typeface="맑은 고딕"/>
                <a:cs typeface="맑은 고딕"/>
              </a:rPr>
              <a:t> </a:t>
            </a:r>
            <a:r>
              <a:rPr sz="1200" dirty="0">
                <a:latin typeface="맑은 고딕"/>
                <a:cs typeface="맑은 고딕"/>
              </a:rPr>
              <a:t>Shipment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examination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▶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Nonconformance</a:t>
            </a:r>
            <a:r>
              <a:rPr sz="120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management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▶</a:t>
            </a:r>
            <a:r>
              <a:rPr sz="1200" spc="-2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Client</a:t>
            </a:r>
            <a:r>
              <a:rPr sz="1200" spc="-15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quality</a:t>
            </a:r>
            <a:r>
              <a:rPr sz="120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response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91000" y="7514843"/>
            <a:ext cx="2590165" cy="1619885"/>
          </a:xfrm>
          <a:custGeom>
            <a:avLst/>
            <a:gdLst/>
            <a:ahLst/>
            <a:cxnLst/>
            <a:rect l="l" t="t" r="r" b="b"/>
            <a:pathLst>
              <a:path w="2590165" h="1619884">
                <a:moveTo>
                  <a:pt x="2440558" y="0"/>
                </a:moveTo>
                <a:lnTo>
                  <a:pt x="149478" y="0"/>
                </a:lnTo>
                <a:lnTo>
                  <a:pt x="62991" y="1650"/>
                </a:lnTo>
                <a:lnTo>
                  <a:pt x="18669" y="13461"/>
                </a:lnTo>
                <a:lnTo>
                  <a:pt x="2286" y="45592"/>
                </a:lnTo>
                <a:lnTo>
                  <a:pt x="0" y="107949"/>
                </a:lnTo>
                <a:lnTo>
                  <a:pt x="0" y="1511553"/>
                </a:lnTo>
                <a:lnTo>
                  <a:pt x="2286" y="1573910"/>
                </a:lnTo>
                <a:lnTo>
                  <a:pt x="18669" y="1606041"/>
                </a:lnTo>
                <a:lnTo>
                  <a:pt x="62991" y="1617852"/>
                </a:lnTo>
                <a:lnTo>
                  <a:pt x="149478" y="1619503"/>
                </a:lnTo>
                <a:lnTo>
                  <a:pt x="2440558" y="1619503"/>
                </a:lnTo>
                <a:lnTo>
                  <a:pt x="2526919" y="1617852"/>
                </a:lnTo>
                <a:lnTo>
                  <a:pt x="2571242" y="1606041"/>
                </a:lnTo>
                <a:lnTo>
                  <a:pt x="2587625" y="1573910"/>
                </a:lnTo>
                <a:lnTo>
                  <a:pt x="2589910" y="1511553"/>
                </a:lnTo>
                <a:lnTo>
                  <a:pt x="2589910" y="107949"/>
                </a:lnTo>
                <a:lnTo>
                  <a:pt x="2587625" y="45592"/>
                </a:lnTo>
                <a:lnTo>
                  <a:pt x="2571242" y="13461"/>
                </a:lnTo>
                <a:lnTo>
                  <a:pt x="2526919" y="1650"/>
                </a:lnTo>
                <a:lnTo>
                  <a:pt x="2440558" y="0"/>
                </a:lnTo>
                <a:close/>
              </a:path>
            </a:pathLst>
          </a:custGeom>
          <a:solidFill>
            <a:srgbClr val="B8E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16728" y="7628381"/>
            <a:ext cx="2357121" cy="1261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 marR="5080" indent="10795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맑은 고딕"/>
                <a:cs typeface="맑은 고딕"/>
              </a:rPr>
              <a:t>◎ </a:t>
            </a:r>
            <a:r>
              <a:rPr sz="1200" spc="-5" dirty="0">
                <a:latin typeface="맑은 고딕"/>
                <a:cs typeface="맑은 고딕"/>
              </a:rPr>
              <a:t>Manufacture </a:t>
            </a:r>
            <a:r>
              <a:rPr sz="1200" dirty="0" smtClean="0">
                <a:latin typeface="맑은 고딕"/>
                <a:cs typeface="맑은 고딕"/>
              </a:rPr>
              <a:t>and</a:t>
            </a:r>
            <a:endParaRPr lang="en-US" sz="1200" spc="5" dirty="0" smtClean="0">
              <a:latin typeface="맑은 고딕"/>
              <a:cs typeface="맑은 고딕"/>
            </a:endParaRPr>
          </a:p>
          <a:p>
            <a:pPr marL="282575" marR="5080" indent="107950">
              <a:lnSpc>
                <a:spcPct val="100000"/>
              </a:lnSpc>
              <a:spcBef>
                <a:spcPts val="100"/>
              </a:spcBef>
            </a:pPr>
            <a:r>
              <a:rPr sz="1200" spc="-5" dirty="0" smtClean="0">
                <a:latin typeface="맑은 고딕"/>
                <a:cs typeface="맑은 고딕"/>
              </a:rPr>
              <a:t>manufacture</a:t>
            </a:r>
            <a:r>
              <a:rPr sz="1200" spc="-40" dirty="0" smtClean="0">
                <a:latin typeface="맑은 고딕"/>
                <a:cs typeface="맑은 고딕"/>
              </a:rPr>
              <a:t> </a:t>
            </a:r>
            <a:r>
              <a:rPr sz="1200" spc="-5" dirty="0" smtClean="0">
                <a:latin typeface="맑은 고딕"/>
                <a:cs typeface="맑은 고딕"/>
              </a:rPr>
              <a:t>administration</a:t>
            </a:r>
            <a:endParaRPr sz="1200" dirty="0" smtClean="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75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▶ </a:t>
            </a:r>
            <a:r>
              <a:rPr sz="1200" spc="-5" dirty="0">
                <a:latin typeface="맑은 고딕"/>
                <a:cs typeface="맑은 고딕"/>
              </a:rPr>
              <a:t>Manufacture</a:t>
            </a:r>
            <a:r>
              <a:rPr sz="1200" spc="1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administration</a:t>
            </a:r>
            <a:endParaRPr sz="12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▶</a:t>
            </a:r>
            <a:r>
              <a:rPr sz="1200" spc="-1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Outsourcing</a:t>
            </a:r>
            <a:r>
              <a:rPr sz="1200" spc="40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administration</a:t>
            </a:r>
            <a:endParaRPr sz="1200" dirty="0">
              <a:latin typeface="맑은 고딕"/>
              <a:cs typeface="맑은 고딕"/>
            </a:endParaRPr>
          </a:p>
          <a:p>
            <a:pPr marL="228600" marR="283845" indent="-216535">
              <a:lnSpc>
                <a:spcPct val="100000"/>
              </a:lnSpc>
            </a:pPr>
            <a:r>
              <a:rPr sz="1200" dirty="0">
                <a:latin typeface="맑은 고딕"/>
                <a:cs typeface="맑은 고딕"/>
              </a:rPr>
              <a:t>▶ </a:t>
            </a:r>
            <a:r>
              <a:rPr sz="1200" spc="-10" dirty="0">
                <a:latin typeface="맑은 고딕"/>
                <a:cs typeface="맑은 고딕"/>
              </a:rPr>
              <a:t>Facility </a:t>
            </a:r>
            <a:r>
              <a:rPr sz="1200" dirty="0">
                <a:latin typeface="맑은 고딕"/>
                <a:cs typeface="맑은 고딕"/>
              </a:rPr>
              <a:t>preservation and </a:t>
            </a:r>
            <a:r>
              <a:rPr sz="1200" spc="-409" dirty="0">
                <a:latin typeface="맑은 고딕"/>
                <a:cs typeface="맑은 고딕"/>
              </a:rPr>
              <a:t> </a:t>
            </a:r>
            <a:r>
              <a:rPr sz="1200" spc="-5" dirty="0">
                <a:latin typeface="맑은 고딕"/>
                <a:cs typeface="맑은 고딕"/>
              </a:rPr>
              <a:t>administration</a:t>
            </a:r>
            <a:endParaRPr sz="1200" dirty="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41311" y="9975748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06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56664"/>
            <a:ext cx="4514215" cy="575945"/>
          </a:xfrm>
          <a:custGeom>
            <a:avLst/>
            <a:gdLst/>
            <a:ahLst/>
            <a:cxnLst/>
            <a:rect l="l" t="t" r="r" b="b"/>
            <a:pathLst>
              <a:path w="4514215" h="575944">
                <a:moveTo>
                  <a:pt x="4513707" y="0"/>
                </a:moveTo>
                <a:lnTo>
                  <a:pt x="0" y="0"/>
                </a:lnTo>
                <a:lnTo>
                  <a:pt x="0" y="575487"/>
                </a:lnTo>
                <a:lnTo>
                  <a:pt x="4513707" y="575487"/>
                </a:lnTo>
                <a:lnTo>
                  <a:pt x="4513707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12700" y="1129029"/>
            <a:ext cx="1161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Certification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47" y="2209799"/>
            <a:ext cx="2436876" cy="34411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444" y="2214371"/>
            <a:ext cx="2391155" cy="34610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570" y="5989966"/>
            <a:ext cx="2264699" cy="359326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22489" y="6145088"/>
            <a:ext cx="2356418" cy="343531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067300" y="6175247"/>
            <a:ext cx="2444750" cy="3447415"/>
            <a:chOff x="5067300" y="6175247"/>
            <a:chExt cx="2444750" cy="344741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6444" y="6184391"/>
              <a:ext cx="2426207" cy="3429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71872" y="6179819"/>
              <a:ext cx="2435860" cy="3438525"/>
            </a:xfrm>
            <a:custGeom>
              <a:avLst/>
              <a:gdLst/>
              <a:ahLst/>
              <a:cxnLst/>
              <a:rect l="l" t="t" r="r" b="b"/>
              <a:pathLst>
                <a:path w="2435859" h="3438525">
                  <a:moveTo>
                    <a:pt x="0" y="3438144"/>
                  </a:moveTo>
                  <a:lnTo>
                    <a:pt x="2435352" y="3438144"/>
                  </a:lnTo>
                  <a:lnTo>
                    <a:pt x="2435352" y="0"/>
                  </a:lnTo>
                  <a:lnTo>
                    <a:pt x="0" y="0"/>
                  </a:lnTo>
                  <a:lnTo>
                    <a:pt x="0" y="3438144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1465" y="318557"/>
            <a:ext cx="332190" cy="33219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498851" y="330199"/>
            <a:ext cx="4228465" cy="34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4" algn="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Company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dreaming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to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be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 the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 Global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New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Leader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in</a:t>
            </a:r>
            <a:r>
              <a:rPr sz="800" spc="1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Automobile</a:t>
            </a:r>
            <a:r>
              <a:rPr sz="800" spc="-2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and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Industrial</a:t>
            </a:r>
            <a:r>
              <a:rPr sz="800" spc="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Gear Parts</a:t>
            </a:r>
            <a:endParaRPr sz="800">
              <a:latin typeface="맑은 고딕"/>
              <a:cs typeface="맑은 고딕"/>
            </a:endParaRPr>
          </a:p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Dong</a:t>
            </a:r>
            <a:r>
              <a:rPr sz="800" spc="-1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Yang</a:t>
            </a:r>
            <a:r>
              <a:rPr sz="800" spc="-25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dirty="0">
                <a:solidFill>
                  <a:srgbClr val="929497"/>
                </a:solidFill>
                <a:latin typeface="맑은 고딕"/>
                <a:cs typeface="맑은 고딕"/>
              </a:rPr>
              <a:t>Co.,</a:t>
            </a:r>
            <a:r>
              <a:rPr sz="800" spc="-30" dirty="0">
                <a:solidFill>
                  <a:srgbClr val="929497"/>
                </a:solidFill>
                <a:latin typeface="맑은 고딕"/>
                <a:cs typeface="맑은 고딕"/>
              </a:rPr>
              <a:t> </a:t>
            </a:r>
            <a:r>
              <a:rPr sz="800" spc="-5" dirty="0">
                <a:solidFill>
                  <a:srgbClr val="929497"/>
                </a:solidFill>
                <a:latin typeface="맑은 고딕"/>
                <a:cs typeface="맑은 고딕"/>
              </a:rPr>
              <a:t>Ltd.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41311" y="9975748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07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45664" y="2225039"/>
            <a:ext cx="2339340" cy="3450590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  <a:spcBef>
                <a:spcPts val="1795"/>
              </a:spcBef>
            </a:pPr>
            <a:r>
              <a:rPr sz="1800" dirty="0">
                <a:solidFill>
                  <a:srgbClr val="D67C2A"/>
                </a:solidFill>
                <a:latin typeface="맑은 고딕"/>
                <a:cs typeface="맑은 고딕"/>
              </a:rPr>
              <a:t>Certification</a:t>
            </a:r>
            <a:endParaRPr sz="18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03170" y="1229359"/>
            <a:ext cx="180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D67C2A"/>
                </a:solidFill>
                <a:latin typeface="맑은 고딕"/>
                <a:cs typeface="맑은 고딕"/>
              </a:rPr>
              <a:t>Certification</a:t>
            </a:r>
            <a:endParaRPr sz="2400">
              <a:latin typeface="맑은 고딕"/>
              <a:cs typeface="맑은 고딕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0" y="2225675"/>
            <a:ext cx="2362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1087</Words>
  <Application>Microsoft Office PowerPoint</Application>
  <PresentationFormat>사용자 지정</PresentationFormat>
  <Paragraphs>347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SimSun</vt:lpstr>
      <vt:lpstr>맑은 고딕</vt:lpstr>
      <vt:lpstr>휴먼둥근헤드라인</vt:lpstr>
      <vt:lpstr>휴먼옛체</vt:lpstr>
      <vt:lpstr>Calibri</vt:lpstr>
      <vt:lpstr>Times New Roman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35</cp:revision>
  <dcterms:created xsi:type="dcterms:W3CDTF">2023-08-16T02:50:41Z</dcterms:created>
  <dcterms:modified xsi:type="dcterms:W3CDTF">2023-12-21T08:26:59Z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2023-08-16T00:00:00Z</vt:filetime>
  </property>
</Properties>
</file>