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1" r:id="rId13"/>
  </p:sldIdLst>
  <p:sldSz cx="7556500" cy="106934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40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06489FF4-AE70-4DFB-BA9B-58AA385D80E7}" type="datetimeFigureOut">
              <a:rPr lang="ko-KR" altLang="en-US" smtClean="0"/>
              <a:t>2023-12-21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1CE89813-2C21-4E62-B202-3F1146F3B6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45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9813-2C21-4E62-B202-3F1146F3B63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84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47D1-35E7-4546-A214-CD16B8578551}" type="datetime1">
              <a:rPr lang="en-US" altLang="ko-KR" smtClean="0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C822-08C6-48B6-A1F5-F02C40076A43}" type="datetime1">
              <a:rPr lang="en-US" altLang="ko-KR" smtClean="0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1E94-55B4-448E-B067-53B50B0A6A4E}" type="datetime1">
              <a:rPr lang="en-US" altLang="ko-KR" smtClean="0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44FF-96BE-4A07-A045-EA693DF2EEC4}" type="datetime1">
              <a:rPr lang="en-US" altLang="ko-KR" smtClean="0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2363-1B2A-4B6C-9B53-DEE9115F199B}" type="datetime1">
              <a:rPr lang="en-US" altLang="ko-KR" smtClean="0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69DF-CBD9-43A3-A131-2F9EF843CDF2}" type="datetime1">
              <a:rPr lang="en-US" altLang="ko-KR" smtClean="0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7.pn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12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gmb.korea.europe@gmail.com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jmarinescu@snec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mailto:gmb.korea.india@gmail.com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70" y="582147"/>
            <a:ext cx="6778749" cy="9073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2450" y="2081768"/>
            <a:ext cx="378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http://www.dongyang-home.co.kr/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087" y="850100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5">
                <a:moveTo>
                  <a:pt x="0" y="535076"/>
                </a:moveTo>
                <a:lnTo>
                  <a:pt x="535076" y="535076"/>
                </a:lnTo>
                <a:lnTo>
                  <a:pt x="535076" y="0"/>
                </a:lnTo>
                <a:lnTo>
                  <a:pt x="0" y="0"/>
                </a:lnTo>
                <a:lnTo>
                  <a:pt x="0" y="535076"/>
                </a:lnTo>
                <a:close/>
              </a:path>
            </a:pathLst>
          </a:custGeom>
          <a:ln w="80175">
            <a:solidFill>
              <a:srgbClr val="D4E1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0842" y="1021584"/>
            <a:ext cx="866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라인현황</a:t>
            </a:r>
            <a:endParaRPr sz="1800" b="1" dirty="0"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468A8808-5350-4F30-A9CF-104F8958B567}"/>
              </a:ext>
            </a:extLst>
          </p:cNvPr>
          <p:cNvGrpSpPr/>
          <p:nvPr/>
        </p:nvGrpSpPr>
        <p:grpSpPr>
          <a:xfrm>
            <a:off x="922627" y="4785612"/>
            <a:ext cx="1033530" cy="535305"/>
            <a:chOff x="904087" y="4533315"/>
            <a:chExt cx="1033530" cy="535305"/>
          </a:xfrm>
        </p:grpSpPr>
        <p:sp>
          <p:nvSpPr>
            <p:cNvPr id="4" name="object 4"/>
            <p:cNvSpPr/>
            <p:nvPr/>
          </p:nvSpPr>
          <p:spPr>
            <a:xfrm>
              <a:off x="904087" y="4533315"/>
              <a:ext cx="535305" cy="535305"/>
            </a:xfrm>
            <a:custGeom>
              <a:avLst/>
              <a:gdLst/>
              <a:ahLst/>
              <a:cxnLst/>
              <a:rect l="l" t="t" r="r" b="b"/>
              <a:pathLst>
                <a:path w="535305" h="535304">
                  <a:moveTo>
                    <a:pt x="0" y="535076"/>
                  </a:moveTo>
                  <a:lnTo>
                    <a:pt x="535076" y="535076"/>
                  </a:lnTo>
                  <a:lnTo>
                    <a:pt x="535076" y="0"/>
                  </a:lnTo>
                  <a:lnTo>
                    <a:pt x="0" y="0"/>
                  </a:lnTo>
                  <a:lnTo>
                    <a:pt x="0" y="535076"/>
                  </a:lnTo>
                  <a:close/>
                </a:path>
              </a:pathLst>
            </a:custGeom>
            <a:ln w="80175">
              <a:solidFill>
                <a:srgbClr val="D4E1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070842" y="4704803"/>
              <a:ext cx="86677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45" dirty="0">
                  <a:solidFill>
                    <a:srgbClr val="00AE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휴먼둥근헤드라인"/>
                </a:rPr>
                <a:t>설비현황</a:t>
              </a:r>
              <a:endParaRPr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endParaRPr>
            </a:p>
          </p:txBody>
        </p:sp>
      </p:grpSp>
      <p:graphicFrame>
        <p:nvGraphicFramePr>
          <p:cNvPr id="44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17697"/>
              </p:ext>
            </p:extLst>
          </p:nvPr>
        </p:nvGraphicFramePr>
        <p:xfrm>
          <a:off x="540004" y="5486284"/>
          <a:ext cx="6480809" cy="4308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16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NO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설비명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77851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대수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-15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기타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1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4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CNC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TURNING</a:t>
                      </a:r>
                      <a:r>
                        <a:rPr sz="1100" spc="-8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MACHINE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6858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spc="30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56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2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BR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OA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CH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M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CHINE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6858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2</a:t>
                      </a:r>
                      <a:r>
                        <a:rPr lang="en-US" altLang="ko-KR" sz="1100" spc="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7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3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M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CHINING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CENTER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6858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spc="30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77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4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HOBBING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M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CHINE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6858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12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5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ROLLING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MACHINE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spc="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6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6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3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CHAMFERING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MACHINE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spc="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12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7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5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GEAR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spc="4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SHAPER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1</a:t>
                      </a:r>
                      <a:r>
                        <a:rPr lang="en-US" altLang="ko-KR" sz="1100" spc="3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7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8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PIERCING MACHINE</a:t>
                      </a:r>
                      <a:endParaRPr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5</a:t>
                      </a:r>
                      <a:endParaRPr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9</a:t>
                      </a:r>
                      <a:endParaRPr sz="11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2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GRINDING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MACHINE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spc="30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16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666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19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10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INDUSTRIAL</a:t>
                      </a:r>
                      <a:r>
                        <a:rPr lang="en-US" altLang="ko-KR" sz="1100" b="0" i="0" kern="1200" baseline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ROBOTS</a:t>
                      </a:r>
                      <a:endParaRPr lang="en-US" altLang="ko-KR" sz="1100" b="0" i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2613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100" spc="3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50</a:t>
                      </a:r>
                      <a:endParaRPr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en-US" altLang="ko-KR" sz="11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둥근헤드라인"/>
                        </a:rPr>
                        <a:t>11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둥근헤드라인"/>
                      </a:endParaRPr>
                    </a:p>
                  </a:txBody>
                  <a:tcPr marL="0" marR="0" marT="77470" marB="0" anchor="ctr"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OTHERS MACHINE</a:t>
                      </a:r>
                      <a:endParaRPr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61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41</a:t>
                      </a:r>
                      <a:endParaRPr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15575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100" spc="-7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TOTAL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AE6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altLang="ko-KR" sz="1100" spc="30" dirty="0" smtClean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319</a:t>
                      </a:r>
                      <a:endParaRPr sz="11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969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CAE6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49" name="그룹 48">
            <a:extLst>
              <a:ext uri="{FF2B5EF4-FFF2-40B4-BE49-F238E27FC236}">
                <a16:creationId xmlns:a16="http://schemas.microsoft.com/office/drawing/2014/main" id="{ACF50882-690B-4B47-B7C7-2F99632F1ED6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DF4EA649-5125-4391-A9FF-448FA4723C64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C814196A-3E1B-43E2-9D2B-0109AC2D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61F514AC-2D27-4417-8448-917C805F57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08</a:t>
            </a:r>
            <a:endParaRPr lang="ko-KR" altLang="en-US" dirty="0"/>
          </a:p>
        </p:txBody>
      </p:sp>
      <p:graphicFrame>
        <p:nvGraphicFramePr>
          <p:cNvPr id="55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88941"/>
              </p:ext>
            </p:extLst>
          </p:nvPr>
        </p:nvGraphicFramePr>
        <p:xfrm>
          <a:off x="349250" y="1550542"/>
          <a:ext cx="6858634" cy="283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000" spc="-16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NO</a:t>
                      </a:r>
                      <a:endParaRPr sz="1000" dirty="0">
                        <a:latin typeface="맑은 고딕"/>
                        <a:cs typeface="맑은 고딕"/>
                      </a:endParaRPr>
                    </a:p>
                  </a:txBody>
                  <a:tcPr marL="0" marR="0" marT="14287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Line</a:t>
                      </a:r>
                      <a:r>
                        <a:rPr sz="1200" spc="-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Name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latin typeface="맑은 고딕"/>
                          <a:cs typeface="맑은 고딕"/>
                        </a:rPr>
                        <a:t>Facility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Composition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latin typeface="맑은 고딕"/>
                          <a:cs typeface="맑은 고딕"/>
                        </a:rPr>
                        <a:t>Product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Name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9685" indent="-107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000" spc="-5" dirty="0">
                          <a:latin typeface="맑은 고딕"/>
                          <a:cs typeface="맑은 고딕"/>
                        </a:rPr>
                        <a:t>umbe</a:t>
                      </a:r>
                      <a:r>
                        <a:rPr sz="1000" dirty="0">
                          <a:latin typeface="맑은 고딕"/>
                          <a:cs typeface="맑은 고딕"/>
                        </a:rPr>
                        <a:t>r  </a:t>
                      </a:r>
                      <a:r>
                        <a:rPr sz="1000" spc="-5" dirty="0">
                          <a:latin typeface="맑은 고딕"/>
                          <a:cs typeface="맑은 고딕"/>
                        </a:rPr>
                        <a:t>of</a:t>
                      </a:r>
                      <a:r>
                        <a:rPr sz="10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00" spc="-10" dirty="0">
                          <a:latin typeface="맑은 고딕"/>
                          <a:cs typeface="맑은 고딕"/>
                        </a:rPr>
                        <a:t>Lines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755" marR="585470" indent="-56515">
                        <a:lnSpc>
                          <a:spcPct val="75500"/>
                        </a:lnSpc>
                        <a:spcBef>
                          <a:spcPts val="111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SYN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HRO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Z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E  SLEEVE</a:t>
                      </a:r>
                      <a:r>
                        <a:rPr sz="11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 marR="187960" indent="-367665">
                        <a:lnSpc>
                          <a:spcPts val="1200"/>
                        </a:lnSpc>
                        <a:spcBef>
                          <a:spcPts val="770"/>
                        </a:spcBef>
                      </a:pPr>
                      <a:r>
                        <a:rPr sz="1100" spc="5" dirty="0">
                          <a:latin typeface="맑은 고딕"/>
                          <a:cs typeface="맑은 고딕"/>
                        </a:rPr>
                        <a:t>B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RO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-RO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L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G-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C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H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M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F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E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RI</a:t>
                      </a:r>
                      <a:r>
                        <a:rPr sz="1100" spc="-5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G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-  BROACH2-LATHE-MCT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marR="104139" indent="-265430">
                        <a:lnSpc>
                          <a:spcPts val="1200"/>
                        </a:lnSpc>
                        <a:spcBef>
                          <a:spcPts val="77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SYCHRO</a:t>
                      </a:r>
                      <a:r>
                        <a:rPr sz="1100" spc="-10" dirty="0"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I</a:t>
                      </a:r>
                      <a:r>
                        <a:rPr sz="1100" spc="5" dirty="0">
                          <a:latin typeface="맑은 고딕"/>
                          <a:cs typeface="맑은 고딕"/>
                        </a:rPr>
                        <a:t>Z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ER-  SLEEVE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50000"/>
                        </a:lnSpc>
                        <a:spcBef>
                          <a:spcPts val="59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9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/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D</a:t>
                      </a:r>
                      <a:r>
                        <a:rPr sz="1100" spc="-13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SHAPER-PIERCING-BROACH-MCT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HUB</a:t>
                      </a:r>
                      <a:r>
                        <a:rPr sz="1100" spc="-15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/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DC</a:t>
                      </a:r>
                      <a:r>
                        <a:rPr sz="1100" spc="-1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U</a:t>
                      </a:r>
                      <a:r>
                        <a:rPr sz="1100" spc="-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CH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-1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-1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-10" dirty="0" smtClean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SHAFT</a:t>
                      </a:r>
                      <a:r>
                        <a:rPr sz="1100" spc="-15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</a:t>
                      </a:r>
                      <a:r>
                        <a:rPr sz="1100" spc="-1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N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E</a:t>
                      </a:r>
                      <a:endParaRPr sz="1100" dirty="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5" dirty="0">
                          <a:latin typeface="맑은 고딕"/>
                          <a:cs typeface="맑은 고딕"/>
                        </a:rPr>
                        <a:t>TURNING-MCT-BROACH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ROTO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R</a:t>
                      </a:r>
                      <a:r>
                        <a:rPr sz="1100" spc="-14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2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F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4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305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ROTOR</a:t>
                      </a:r>
                      <a:r>
                        <a:rPr sz="11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SLEEVE</a:t>
                      </a:r>
                      <a:r>
                        <a:rPr sz="1100" spc="-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MCT-CNC-HOBBING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ROTOR</a:t>
                      </a:r>
                      <a:r>
                        <a:rPr sz="11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SLEEVE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3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5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OUTPUT</a:t>
                      </a:r>
                      <a:r>
                        <a:rPr sz="1100" spc="-5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SHAFT</a:t>
                      </a:r>
                      <a:r>
                        <a:rPr sz="1100" spc="204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TURINIG-ROLLING-GRINDING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-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O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U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PU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r>
                        <a:rPr sz="1100" spc="-17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SH</a:t>
                      </a:r>
                      <a:r>
                        <a:rPr sz="1100" spc="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A</a:t>
                      </a:r>
                      <a:r>
                        <a:rPr sz="1100" spc="25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F</a:t>
                      </a: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T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dirty="0">
                          <a:solidFill>
                            <a:srgbClr val="221F1F"/>
                          </a:solidFill>
                          <a:latin typeface="맑은 고딕"/>
                          <a:cs typeface="맑은 고딕"/>
                        </a:rPr>
                        <a:t>2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6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HUB46</a:t>
                      </a:r>
                      <a:r>
                        <a:rPr sz="11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HOBB’G-MCT-PIECING-BROACH</a:t>
                      </a:r>
                      <a:endParaRPr sz="1100">
                        <a:latin typeface="맑은 고딕"/>
                        <a:cs typeface="맑은 고딕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HUB46</a:t>
                      </a:r>
                    </a:p>
                  </a:txBody>
                  <a:tcPr marL="0" marR="0" marT="12446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3</a:t>
                      </a:r>
                    </a:p>
                  </a:txBody>
                  <a:tcPr marL="0" marR="0" marT="120014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맑은 고딕"/>
                          <a:cs typeface="맑은 고딕"/>
                        </a:rPr>
                        <a:t>7</a:t>
                      </a:r>
                      <a:endParaRPr sz="1000">
                        <a:latin typeface="맑은 고딕"/>
                        <a:cs typeface="맑은 고딕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4102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맑은 고딕"/>
                          <a:cs typeface="맑은 고딕"/>
                        </a:rPr>
                        <a:t>OTHER</a:t>
                      </a:r>
                      <a:r>
                        <a:rPr sz="11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100" dirty="0">
                          <a:latin typeface="맑은 고딕"/>
                          <a:cs typeface="맑은 고딕"/>
                        </a:rPr>
                        <a:t>LINES</a:t>
                      </a:r>
                    </a:p>
                  </a:txBody>
                  <a:tcPr marL="0" marR="0" marT="9271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dirty="0">
                          <a:latin typeface="맑은 고딕"/>
                          <a:cs typeface="맑은 고딕"/>
                        </a:rPr>
                        <a:t>16</a:t>
                      </a:r>
                    </a:p>
                  </a:txBody>
                  <a:tcPr marL="0" marR="0" marT="88265" marB="0">
                    <a:lnL w="12700">
                      <a:solidFill>
                        <a:srgbClr val="221F1F"/>
                      </a:solidFill>
                      <a:prstDash val="solid"/>
                    </a:lnL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0531" y="1835962"/>
            <a:ext cx="732333" cy="10456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2424" y="1741830"/>
            <a:ext cx="687164" cy="11197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64000" y="30104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5079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79"/>
                </a:lnTo>
                <a:lnTo>
                  <a:pt x="8672" y="8672"/>
                </a:lnTo>
                <a:lnTo>
                  <a:pt x="5080" y="10159"/>
                </a:lnTo>
                <a:lnTo>
                  <a:pt x="1487" y="8672"/>
                </a:lnTo>
                <a:lnTo>
                  <a:pt x="0" y="5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9838" y="30104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79"/>
                </a:lnTo>
                <a:lnTo>
                  <a:pt x="8672" y="8672"/>
                </a:lnTo>
                <a:lnTo>
                  <a:pt x="5080" y="10159"/>
                </a:lnTo>
                <a:lnTo>
                  <a:pt x="1487" y="8672"/>
                </a:lnTo>
                <a:lnTo>
                  <a:pt x="0" y="5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005" y="4869589"/>
            <a:ext cx="2016125" cy="288290"/>
          </a:xfrm>
          <a:custGeom>
            <a:avLst/>
            <a:gdLst/>
            <a:ahLst/>
            <a:cxnLst/>
            <a:rect l="l" t="t" r="r" b="b"/>
            <a:pathLst>
              <a:path w="2016125" h="288289">
                <a:moveTo>
                  <a:pt x="1958390" y="0"/>
                </a:moveTo>
                <a:lnTo>
                  <a:pt x="57594" y="0"/>
                </a:lnTo>
                <a:lnTo>
                  <a:pt x="24297" y="899"/>
                </a:lnTo>
                <a:lnTo>
                  <a:pt x="7199" y="7199"/>
                </a:lnTo>
                <a:lnTo>
                  <a:pt x="899" y="24297"/>
                </a:lnTo>
                <a:lnTo>
                  <a:pt x="0" y="57594"/>
                </a:lnTo>
                <a:lnTo>
                  <a:pt x="0" y="230403"/>
                </a:lnTo>
                <a:lnTo>
                  <a:pt x="899" y="263700"/>
                </a:lnTo>
                <a:lnTo>
                  <a:pt x="7199" y="280798"/>
                </a:lnTo>
                <a:lnTo>
                  <a:pt x="24297" y="287097"/>
                </a:lnTo>
                <a:lnTo>
                  <a:pt x="57594" y="287997"/>
                </a:lnTo>
                <a:lnTo>
                  <a:pt x="1958390" y="287997"/>
                </a:lnTo>
                <a:lnTo>
                  <a:pt x="1991694" y="287097"/>
                </a:lnTo>
                <a:lnTo>
                  <a:pt x="2008797" y="280798"/>
                </a:lnTo>
                <a:lnTo>
                  <a:pt x="2015097" y="263700"/>
                </a:lnTo>
                <a:lnTo>
                  <a:pt x="2015998" y="230403"/>
                </a:lnTo>
                <a:lnTo>
                  <a:pt x="2015998" y="57594"/>
                </a:lnTo>
                <a:lnTo>
                  <a:pt x="2015097" y="24297"/>
                </a:lnTo>
                <a:lnTo>
                  <a:pt x="2008797" y="7199"/>
                </a:lnTo>
                <a:lnTo>
                  <a:pt x="1991694" y="899"/>
                </a:lnTo>
                <a:lnTo>
                  <a:pt x="19583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39392" y="4915557"/>
            <a:ext cx="1195283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2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재료,열처리</a:t>
            </a:r>
            <a:endParaRPr sz="11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3993" y="5308790"/>
            <a:ext cx="2016125" cy="217804"/>
            <a:chOff x="863993" y="5308790"/>
            <a:chExt cx="2016125" cy="217804"/>
          </a:xfrm>
        </p:grpSpPr>
        <p:sp>
          <p:nvSpPr>
            <p:cNvPr id="12" name="object 12"/>
            <p:cNvSpPr/>
            <p:nvPr/>
          </p:nvSpPr>
          <p:spPr>
            <a:xfrm>
              <a:off x="863993" y="5313870"/>
              <a:ext cx="2016125" cy="207645"/>
            </a:xfrm>
            <a:custGeom>
              <a:avLst/>
              <a:gdLst/>
              <a:ahLst/>
              <a:cxnLst/>
              <a:rect l="l" t="t" r="r" b="b"/>
              <a:pathLst>
                <a:path w="2016125" h="207645">
                  <a:moveTo>
                    <a:pt x="2015998" y="0"/>
                  </a:moveTo>
                  <a:lnTo>
                    <a:pt x="0" y="0"/>
                  </a:lnTo>
                  <a:lnTo>
                    <a:pt x="0" y="207365"/>
                  </a:lnTo>
                  <a:lnTo>
                    <a:pt x="2015998" y="207365"/>
                  </a:lnTo>
                  <a:lnTo>
                    <a:pt x="201599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080" y="5313870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838" y="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9080" y="5521229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838" y="0"/>
                  </a:lnTo>
                </a:path>
              </a:pathLst>
            </a:custGeom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9340" y="5313870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446" y="0"/>
                  </a:lnTo>
                </a:path>
              </a:pathLst>
            </a:custGeom>
            <a:ln w="1016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3993" y="5308790"/>
              <a:ext cx="2016125" cy="10160"/>
            </a:xfrm>
            <a:custGeom>
              <a:avLst/>
              <a:gdLst/>
              <a:ahLst/>
              <a:cxnLst/>
              <a:rect l="l" t="t" r="r" b="b"/>
              <a:pathLst>
                <a:path w="2016125" h="10160">
                  <a:moveTo>
                    <a:pt x="10160" y="5080"/>
                  </a:moveTo>
                  <a:lnTo>
                    <a:pt x="8674" y="1498"/>
                  </a:lnTo>
                  <a:lnTo>
                    <a:pt x="5080" y="0"/>
                  </a:lnTo>
                  <a:lnTo>
                    <a:pt x="1485" y="1498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2016125" h="10160">
                  <a:moveTo>
                    <a:pt x="2015998" y="5080"/>
                  </a:moveTo>
                  <a:lnTo>
                    <a:pt x="2014512" y="1498"/>
                  </a:lnTo>
                  <a:lnTo>
                    <a:pt x="2010918" y="0"/>
                  </a:lnTo>
                  <a:lnTo>
                    <a:pt x="2007323" y="1498"/>
                  </a:lnTo>
                  <a:lnTo>
                    <a:pt x="2005838" y="5080"/>
                  </a:lnTo>
                  <a:lnTo>
                    <a:pt x="2007323" y="8674"/>
                  </a:lnTo>
                  <a:lnTo>
                    <a:pt x="2010918" y="10160"/>
                  </a:lnTo>
                  <a:lnTo>
                    <a:pt x="2014512" y="8674"/>
                  </a:lnTo>
                  <a:lnTo>
                    <a:pt x="2015998" y="50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9340" y="5521229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446" y="0"/>
                  </a:lnTo>
                </a:path>
              </a:pathLst>
            </a:custGeom>
            <a:ln w="1016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3993" y="5516156"/>
              <a:ext cx="2016125" cy="10160"/>
            </a:xfrm>
            <a:custGeom>
              <a:avLst/>
              <a:gdLst/>
              <a:ahLst/>
              <a:cxnLst/>
              <a:rect l="l" t="t" r="r" b="b"/>
              <a:pathLst>
                <a:path w="2016125" h="10160">
                  <a:moveTo>
                    <a:pt x="10160" y="5080"/>
                  </a:moveTo>
                  <a:lnTo>
                    <a:pt x="8674" y="1485"/>
                  </a:lnTo>
                  <a:lnTo>
                    <a:pt x="5080" y="0"/>
                  </a:lnTo>
                  <a:lnTo>
                    <a:pt x="1485" y="1485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2016125" h="10160">
                  <a:moveTo>
                    <a:pt x="2015998" y="5080"/>
                  </a:moveTo>
                  <a:lnTo>
                    <a:pt x="2014512" y="1485"/>
                  </a:lnTo>
                  <a:lnTo>
                    <a:pt x="2010918" y="0"/>
                  </a:lnTo>
                  <a:lnTo>
                    <a:pt x="2007323" y="1485"/>
                  </a:lnTo>
                  <a:lnTo>
                    <a:pt x="2005838" y="5080"/>
                  </a:lnTo>
                  <a:lnTo>
                    <a:pt x="2007323" y="8674"/>
                  </a:lnTo>
                  <a:lnTo>
                    <a:pt x="2010918" y="10160"/>
                  </a:lnTo>
                  <a:lnTo>
                    <a:pt x="2014512" y="8674"/>
                  </a:lnTo>
                  <a:lnTo>
                    <a:pt x="2015998" y="50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202" y="1829069"/>
            <a:ext cx="1026551" cy="107234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5132" y="1865073"/>
            <a:ext cx="735076" cy="10238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1633" y="3270833"/>
            <a:ext cx="488204" cy="112324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3264" y="4650177"/>
            <a:ext cx="392303" cy="116575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8848" y="3239387"/>
            <a:ext cx="584848" cy="1123245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9A511AD5-A57A-4945-B4FE-AA486C295ADA}"/>
              </a:ext>
            </a:extLst>
          </p:cNvPr>
          <p:cNvGrpSpPr/>
          <p:nvPr/>
        </p:nvGrpSpPr>
        <p:grpSpPr>
          <a:xfrm>
            <a:off x="889340" y="1002038"/>
            <a:ext cx="1824740" cy="535305"/>
            <a:chOff x="904087" y="850100"/>
            <a:chExt cx="1824740" cy="535305"/>
          </a:xfrm>
        </p:grpSpPr>
        <p:sp>
          <p:nvSpPr>
            <p:cNvPr id="25" name="object 25"/>
            <p:cNvSpPr/>
            <p:nvPr/>
          </p:nvSpPr>
          <p:spPr>
            <a:xfrm>
              <a:off x="904087" y="850100"/>
              <a:ext cx="535305" cy="535305"/>
            </a:xfrm>
            <a:custGeom>
              <a:avLst/>
              <a:gdLst/>
              <a:ahLst/>
              <a:cxnLst/>
              <a:rect l="l" t="t" r="r" b="b"/>
              <a:pathLst>
                <a:path w="535305" h="535305">
                  <a:moveTo>
                    <a:pt x="0" y="535076"/>
                  </a:moveTo>
                  <a:lnTo>
                    <a:pt x="535076" y="535076"/>
                  </a:lnTo>
                  <a:lnTo>
                    <a:pt x="535076" y="0"/>
                  </a:lnTo>
                  <a:lnTo>
                    <a:pt x="0" y="0"/>
                  </a:lnTo>
                  <a:lnTo>
                    <a:pt x="0" y="535076"/>
                  </a:lnTo>
                  <a:close/>
                </a:path>
              </a:pathLst>
            </a:custGeom>
            <a:ln w="80175">
              <a:solidFill>
                <a:srgbClr val="D4E1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070842" y="1021584"/>
              <a:ext cx="16579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45" dirty="0">
                  <a:solidFill>
                    <a:srgbClr val="00AE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휴먼둥근헤드라인"/>
                </a:rPr>
                <a:t>측정</a:t>
              </a:r>
              <a:r>
                <a:rPr sz="1800" b="1" spc="-270" dirty="0">
                  <a:solidFill>
                    <a:srgbClr val="00AE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휴먼둥근헤드라인"/>
                </a:rPr>
                <a:t> </a:t>
              </a:r>
              <a:r>
                <a:rPr sz="1800" b="1" spc="-145" dirty="0">
                  <a:solidFill>
                    <a:srgbClr val="00AE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휴먼둥근헤드라인"/>
                </a:rPr>
                <a:t>및</a:t>
              </a:r>
              <a:r>
                <a:rPr sz="1800" b="1" spc="-270" dirty="0">
                  <a:solidFill>
                    <a:srgbClr val="00AE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휴먼둥근헤드라인"/>
                </a:rPr>
                <a:t> </a:t>
              </a:r>
              <a:r>
                <a:rPr sz="1800" b="1" spc="-145" dirty="0">
                  <a:solidFill>
                    <a:srgbClr val="00AE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휴먼둥근헤드라인"/>
                </a:rPr>
                <a:t>시험장비</a:t>
              </a:r>
              <a:endParaRPr sz="1800" b="1" dirty="0"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endParaRPr>
            </a:p>
          </p:txBody>
        </p:sp>
      </p:grpSp>
      <p:sp>
        <p:nvSpPr>
          <p:cNvPr id="27" name="object 27"/>
          <p:cNvSpPr/>
          <p:nvPr/>
        </p:nvSpPr>
        <p:spPr>
          <a:xfrm>
            <a:off x="4951374" y="5927483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4" h="535304">
                <a:moveTo>
                  <a:pt x="0" y="535076"/>
                </a:moveTo>
                <a:lnTo>
                  <a:pt x="535076" y="535076"/>
                </a:lnTo>
                <a:lnTo>
                  <a:pt x="535076" y="0"/>
                </a:lnTo>
                <a:lnTo>
                  <a:pt x="0" y="0"/>
                </a:lnTo>
                <a:lnTo>
                  <a:pt x="0" y="535076"/>
                </a:lnTo>
                <a:close/>
              </a:path>
            </a:pathLst>
          </a:custGeom>
          <a:ln w="80175">
            <a:solidFill>
              <a:srgbClr val="D4E1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18131" y="6098973"/>
            <a:ext cx="1513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제품,</a:t>
            </a:r>
            <a:r>
              <a:rPr sz="1800" b="1" spc="-270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 </a:t>
            </a:r>
            <a:r>
              <a:rPr sz="1800" b="1" spc="-145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치구</a:t>
            </a:r>
            <a:r>
              <a:rPr sz="1800" b="1" spc="-270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 </a:t>
            </a:r>
            <a:r>
              <a:rPr sz="1800" b="1" spc="-145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설계</a:t>
            </a:r>
            <a:endParaRPr sz="1800" b="1" dirty="0"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4005" y="3419696"/>
            <a:ext cx="2016125" cy="288290"/>
          </a:xfrm>
          <a:custGeom>
            <a:avLst/>
            <a:gdLst/>
            <a:ahLst/>
            <a:cxnLst/>
            <a:rect l="l" t="t" r="r" b="b"/>
            <a:pathLst>
              <a:path w="2016125" h="288289">
                <a:moveTo>
                  <a:pt x="1958390" y="0"/>
                </a:moveTo>
                <a:lnTo>
                  <a:pt x="57594" y="0"/>
                </a:lnTo>
                <a:lnTo>
                  <a:pt x="24297" y="899"/>
                </a:lnTo>
                <a:lnTo>
                  <a:pt x="7199" y="7199"/>
                </a:lnTo>
                <a:lnTo>
                  <a:pt x="899" y="24297"/>
                </a:lnTo>
                <a:lnTo>
                  <a:pt x="0" y="57594"/>
                </a:lnTo>
                <a:lnTo>
                  <a:pt x="0" y="230403"/>
                </a:lnTo>
                <a:lnTo>
                  <a:pt x="899" y="263700"/>
                </a:lnTo>
                <a:lnTo>
                  <a:pt x="7199" y="280798"/>
                </a:lnTo>
                <a:lnTo>
                  <a:pt x="24297" y="287097"/>
                </a:lnTo>
                <a:lnTo>
                  <a:pt x="57594" y="287997"/>
                </a:lnTo>
                <a:lnTo>
                  <a:pt x="1958390" y="287997"/>
                </a:lnTo>
                <a:lnTo>
                  <a:pt x="1991694" y="287097"/>
                </a:lnTo>
                <a:lnTo>
                  <a:pt x="2008797" y="280798"/>
                </a:lnTo>
                <a:lnTo>
                  <a:pt x="2015097" y="263700"/>
                </a:lnTo>
                <a:lnTo>
                  <a:pt x="2015998" y="230403"/>
                </a:lnTo>
                <a:lnTo>
                  <a:pt x="2015998" y="57594"/>
                </a:lnTo>
                <a:lnTo>
                  <a:pt x="2015097" y="24297"/>
                </a:lnTo>
                <a:lnTo>
                  <a:pt x="2008797" y="7199"/>
                </a:lnTo>
                <a:lnTo>
                  <a:pt x="1991694" y="899"/>
                </a:lnTo>
                <a:lnTo>
                  <a:pt x="19583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>
              <a:latin typeface="+mj-ea"/>
              <a:ea typeface="+mj-e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5564" y="3451428"/>
            <a:ext cx="943485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5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일반측정</a:t>
            </a:r>
            <a:endParaRPr sz="11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4000" y="42736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5079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79"/>
                </a:lnTo>
                <a:lnTo>
                  <a:pt x="8672" y="8672"/>
                </a:lnTo>
                <a:lnTo>
                  <a:pt x="5080" y="10159"/>
                </a:lnTo>
                <a:lnTo>
                  <a:pt x="1487" y="8672"/>
                </a:lnTo>
                <a:lnTo>
                  <a:pt x="0" y="5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9838" y="42736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5079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79"/>
                </a:lnTo>
                <a:lnTo>
                  <a:pt x="8672" y="8672"/>
                </a:lnTo>
                <a:lnTo>
                  <a:pt x="5080" y="10159"/>
                </a:lnTo>
                <a:lnTo>
                  <a:pt x="1487" y="8672"/>
                </a:lnTo>
                <a:lnTo>
                  <a:pt x="0" y="5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6404" y="9602247"/>
            <a:ext cx="4147820" cy="288290"/>
          </a:xfrm>
          <a:custGeom>
            <a:avLst/>
            <a:gdLst/>
            <a:ahLst/>
            <a:cxnLst/>
            <a:rect l="l" t="t" r="r" b="b"/>
            <a:pathLst>
              <a:path w="4147820" h="288290">
                <a:moveTo>
                  <a:pt x="4089590" y="0"/>
                </a:moveTo>
                <a:lnTo>
                  <a:pt x="57594" y="0"/>
                </a:lnTo>
                <a:lnTo>
                  <a:pt x="24297" y="899"/>
                </a:lnTo>
                <a:lnTo>
                  <a:pt x="7199" y="7199"/>
                </a:lnTo>
                <a:lnTo>
                  <a:pt x="899" y="24297"/>
                </a:lnTo>
                <a:lnTo>
                  <a:pt x="0" y="57594"/>
                </a:lnTo>
                <a:lnTo>
                  <a:pt x="0" y="230403"/>
                </a:lnTo>
                <a:lnTo>
                  <a:pt x="899" y="263700"/>
                </a:lnTo>
                <a:lnTo>
                  <a:pt x="7199" y="280798"/>
                </a:lnTo>
                <a:lnTo>
                  <a:pt x="24297" y="287097"/>
                </a:lnTo>
                <a:lnTo>
                  <a:pt x="57594" y="287997"/>
                </a:lnTo>
                <a:lnTo>
                  <a:pt x="4089590" y="287997"/>
                </a:lnTo>
                <a:lnTo>
                  <a:pt x="4122894" y="287097"/>
                </a:lnTo>
                <a:lnTo>
                  <a:pt x="4139996" y="280798"/>
                </a:lnTo>
                <a:lnTo>
                  <a:pt x="4146297" y="263700"/>
                </a:lnTo>
                <a:lnTo>
                  <a:pt x="4147197" y="230403"/>
                </a:lnTo>
                <a:lnTo>
                  <a:pt x="4147197" y="57594"/>
                </a:lnTo>
                <a:lnTo>
                  <a:pt x="4146297" y="24297"/>
                </a:lnTo>
                <a:lnTo>
                  <a:pt x="4139996" y="7199"/>
                </a:lnTo>
                <a:lnTo>
                  <a:pt x="4122894" y="899"/>
                </a:lnTo>
                <a:lnTo>
                  <a:pt x="40895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3016421" y="9652207"/>
            <a:ext cx="2276222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19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설</a:t>
            </a:r>
            <a:r>
              <a:rPr sz="1100" spc="24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계</a:t>
            </a:r>
            <a:r>
              <a:rPr sz="1100" spc="-6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1100" spc="229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및</a:t>
            </a:r>
            <a:r>
              <a:rPr sz="1100" spc="-6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1100" spc="17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제작</a:t>
            </a:r>
            <a:r>
              <a:rPr sz="1100" spc="21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별</a:t>
            </a:r>
            <a:r>
              <a:rPr sz="1100" spc="-6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1100" spc="33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검증</a:t>
            </a:r>
            <a:endParaRPr sz="11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29088" y="9035745"/>
            <a:ext cx="476161" cy="45775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109120" y="707201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0" y="5079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79"/>
                </a:lnTo>
                <a:lnTo>
                  <a:pt x="8672" y="8672"/>
                </a:lnTo>
                <a:lnTo>
                  <a:pt x="5080" y="10159"/>
                </a:lnTo>
                <a:lnTo>
                  <a:pt x="1487" y="8672"/>
                </a:lnTo>
                <a:lnTo>
                  <a:pt x="0" y="5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4958" y="707201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0" y="5079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79"/>
                </a:lnTo>
                <a:lnTo>
                  <a:pt x="8672" y="8672"/>
                </a:lnTo>
                <a:lnTo>
                  <a:pt x="5080" y="10159"/>
                </a:lnTo>
                <a:lnTo>
                  <a:pt x="1487" y="8672"/>
                </a:lnTo>
                <a:lnTo>
                  <a:pt x="0" y="5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120" y="72793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0" y="5079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79"/>
                </a:lnTo>
                <a:lnTo>
                  <a:pt x="8672" y="8672"/>
                </a:lnTo>
                <a:lnTo>
                  <a:pt x="5080" y="10159"/>
                </a:lnTo>
                <a:lnTo>
                  <a:pt x="1487" y="8672"/>
                </a:lnTo>
                <a:lnTo>
                  <a:pt x="0" y="5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09120" y="790145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59">
                <a:moveTo>
                  <a:pt x="0" y="5080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80"/>
                </a:lnTo>
                <a:lnTo>
                  <a:pt x="8672" y="8672"/>
                </a:lnTo>
                <a:lnTo>
                  <a:pt x="5080" y="10160"/>
                </a:lnTo>
                <a:lnTo>
                  <a:pt x="1487" y="8672"/>
                </a:lnTo>
                <a:lnTo>
                  <a:pt x="0" y="50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14958" y="790145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0" y="5080"/>
                </a:moveTo>
                <a:lnTo>
                  <a:pt x="1487" y="1487"/>
                </a:lnTo>
                <a:lnTo>
                  <a:pt x="5080" y="0"/>
                </a:lnTo>
                <a:lnTo>
                  <a:pt x="8672" y="1487"/>
                </a:lnTo>
                <a:lnTo>
                  <a:pt x="10160" y="5080"/>
                </a:lnTo>
                <a:lnTo>
                  <a:pt x="8672" y="8672"/>
                </a:lnTo>
                <a:lnTo>
                  <a:pt x="5080" y="10160"/>
                </a:lnTo>
                <a:lnTo>
                  <a:pt x="1487" y="8672"/>
                </a:lnTo>
                <a:lnTo>
                  <a:pt x="0" y="50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34879" y="790145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0" y="5080"/>
                </a:moveTo>
                <a:lnTo>
                  <a:pt x="1487" y="1487"/>
                </a:lnTo>
                <a:lnTo>
                  <a:pt x="5079" y="0"/>
                </a:lnTo>
                <a:lnTo>
                  <a:pt x="8672" y="1487"/>
                </a:lnTo>
                <a:lnTo>
                  <a:pt x="10159" y="5080"/>
                </a:lnTo>
                <a:lnTo>
                  <a:pt x="8672" y="8672"/>
                </a:lnTo>
                <a:lnTo>
                  <a:pt x="5079" y="10160"/>
                </a:lnTo>
                <a:lnTo>
                  <a:pt x="1487" y="8672"/>
                </a:lnTo>
                <a:lnTo>
                  <a:pt x="0" y="50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40717" y="790145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0" y="5080"/>
                </a:moveTo>
                <a:lnTo>
                  <a:pt x="1487" y="1487"/>
                </a:lnTo>
                <a:lnTo>
                  <a:pt x="5079" y="0"/>
                </a:lnTo>
                <a:lnTo>
                  <a:pt x="8672" y="1487"/>
                </a:lnTo>
                <a:lnTo>
                  <a:pt x="10159" y="5080"/>
                </a:lnTo>
                <a:lnTo>
                  <a:pt x="8672" y="8672"/>
                </a:lnTo>
                <a:lnTo>
                  <a:pt x="5079" y="10160"/>
                </a:lnTo>
                <a:lnTo>
                  <a:pt x="1487" y="8672"/>
                </a:lnTo>
                <a:lnTo>
                  <a:pt x="0" y="50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41478" y="6857631"/>
            <a:ext cx="1052549" cy="90738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23986" y="8081326"/>
            <a:ext cx="2880452" cy="835151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BFB73924-0F17-4329-8F75-5A87F5EDE3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5640" y="4510721"/>
            <a:ext cx="2897075" cy="1189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id="{6F1DE9F1-3DA6-4754-B8C5-50F0993F4889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60" name="object 10">
              <a:extLst>
                <a:ext uri="{FF2B5EF4-FFF2-40B4-BE49-F238E27FC236}">
                  <a16:creationId xmlns:a16="http://schemas.microsoft.com/office/drawing/2014/main" id="{7B4F1FFF-D886-4C02-B99A-7EE0641B6853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DD0ECCF8-FFDF-402E-8E0E-D35CF148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62" name="슬라이드 번호 개체 틀 61">
            <a:extLst>
              <a:ext uri="{FF2B5EF4-FFF2-40B4-BE49-F238E27FC236}">
                <a16:creationId xmlns:a16="http://schemas.microsoft.com/office/drawing/2014/main" id="{763178A8-BA23-4DFF-8978-E641B409C3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09</a:t>
            </a:r>
            <a:endParaRPr lang="ko-KR" altLang="en-US" dirty="0"/>
          </a:p>
        </p:txBody>
      </p:sp>
      <p:grpSp>
        <p:nvGrpSpPr>
          <p:cNvPr id="71" name="object 11">
            <a:extLst>
              <a:ext uri="{FF2B5EF4-FFF2-40B4-BE49-F238E27FC236}">
                <a16:creationId xmlns:a16="http://schemas.microsoft.com/office/drawing/2014/main" id="{C78AF766-83A6-4768-9B4E-EA82E56F2813}"/>
              </a:ext>
            </a:extLst>
          </p:cNvPr>
          <p:cNvGrpSpPr/>
          <p:nvPr/>
        </p:nvGrpSpPr>
        <p:grpSpPr>
          <a:xfrm>
            <a:off x="852490" y="2376857"/>
            <a:ext cx="2016125" cy="217804"/>
            <a:chOff x="863993" y="5308790"/>
            <a:chExt cx="2016125" cy="217804"/>
          </a:xfrm>
          <a:noFill/>
        </p:grpSpPr>
        <p:sp>
          <p:nvSpPr>
            <p:cNvPr id="72" name="object 12">
              <a:extLst>
                <a:ext uri="{FF2B5EF4-FFF2-40B4-BE49-F238E27FC236}">
                  <a16:creationId xmlns:a16="http://schemas.microsoft.com/office/drawing/2014/main" id="{FD0C382B-3C81-4AAE-B2D3-3FCBAD749EC8}"/>
                </a:ext>
              </a:extLst>
            </p:cNvPr>
            <p:cNvSpPr/>
            <p:nvPr/>
          </p:nvSpPr>
          <p:spPr>
            <a:xfrm>
              <a:off x="863993" y="5313870"/>
              <a:ext cx="2016125" cy="207645"/>
            </a:xfrm>
            <a:custGeom>
              <a:avLst/>
              <a:gdLst/>
              <a:ahLst/>
              <a:cxnLst/>
              <a:rect l="l" t="t" r="r" b="b"/>
              <a:pathLst>
                <a:path w="2016125" h="207645">
                  <a:moveTo>
                    <a:pt x="2015998" y="0"/>
                  </a:moveTo>
                  <a:lnTo>
                    <a:pt x="0" y="0"/>
                  </a:lnTo>
                  <a:lnTo>
                    <a:pt x="0" y="207365"/>
                  </a:lnTo>
                  <a:lnTo>
                    <a:pt x="2015998" y="207365"/>
                  </a:lnTo>
                  <a:lnTo>
                    <a:pt x="20159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3">
              <a:extLst>
                <a:ext uri="{FF2B5EF4-FFF2-40B4-BE49-F238E27FC236}">
                  <a16:creationId xmlns:a16="http://schemas.microsoft.com/office/drawing/2014/main" id="{00C86A98-6B8A-45D6-AB3E-32B2514570FA}"/>
                </a:ext>
              </a:extLst>
            </p:cNvPr>
            <p:cNvSpPr/>
            <p:nvPr/>
          </p:nvSpPr>
          <p:spPr>
            <a:xfrm>
              <a:off x="869080" y="5313870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838" y="0"/>
                  </a:lnTo>
                </a:path>
              </a:pathLst>
            </a:custGeom>
            <a:grpFill/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4">
              <a:extLst>
                <a:ext uri="{FF2B5EF4-FFF2-40B4-BE49-F238E27FC236}">
                  <a16:creationId xmlns:a16="http://schemas.microsoft.com/office/drawing/2014/main" id="{4FA3E649-2374-456A-BC35-5322E075CAB0}"/>
                </a:ext>
              </a:extLst>
            </p:cNvPr>
            <p:cNvSpPr/>
            <p:nvPr/>
          </p:nvSpPr>
          <p:spPr>
            <a:xfrm>
              <a:off x="869080" y="5521229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838" y="0"/>
                  </a:lnTo>
                </a:path>
              </a:pathLst>
            </a:custGeom>
            <a:grpFill/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5">
              <a:extLst>
                <a:ext uri="{FF2B5EF4-FFF2-40B4-BE49-F238E27FC236}">
                  <a16:creationId xmlns:a16="http://schemas.microsoft.com/office/drawing/2014/main" id="{C66F86E4-20A8-4DEB-8424-30D1D7E53CC4}"/>
                </a:ext>
              </a:extLst>
            </p:cNvPr>
            <p:cNvSpPr/>
            <p:nvPr/>
          </p:nvSpPr>
          <p:spPr>
            <a:xfrm>
              <a:off x="889340" y="5313870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446" y="0"/>
                  </a:lnTo>
                </a:path>
              </a:pathLst>
            </a:custGeom>
            <a:grpFill/>
            <a:ln w="1016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6">
              <a:extLst>
                <a:ext uri="{FF2B5EF4-FFF2-40B4-BE49-F238E27FC236}">
                  <a16:creationId xmlns:a16="http://schemas.microsoft.com/office/drawing/2014/main" id="{E46AEEFE-5629-47A2-85F4-44941BF98931}"/>
                </a:ext>
              </a:extLst>
            </p:cNvPr>
            <p:cNvSpPr/>
            <p:nvPr/>
          </p:nvSpPr>
          <p:spPr>
            <a:xfrm>
              <a:off x="863993" y="5308790"/>
              <a:ext cx="2016125" cy="10160"/>
            </a:xfrm>
            <a:custGeom>
              <a:avLst/>
              <a:gdLst/>
              <a:ahLst/>
              <a:cxnLst/>
              <a:rect l="l" t="t" r="r" b="b"/>
              <a:pathLst>
                <a:path w="2016125" h="10160">
                  <a:moveTo>
                    <a:pt x="10160" y="5080"/>
                  </a:moveTo>
                  <a:lnTo>
                    <a:pt x="8674" y="1498"/>
                  </a:lnTo>
                  <a:lnTo>
                    <a:pt x="5080" y="0"/>
                  </a:lnTo>
                  <a:lnTo>
                    <a:pt x="1485" y="1498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2016125" h="10160">
                  <a:moveTo>
                    <a:pt x="2015998" y="5080"/>
                  </a:moveTo>
                  <a:lnTo>
                    <a:pt x="2014512" y="1498"/>
                  </a:lnTo>
                  <a:lnTo>
                    <a:pt x="2010918" y="0"/>
                  </a:lnTo>
                  <a:lnTo>
                    <a:pt x="2007323" y="1498"/>
                  </a:lnTo>
                  <a:lnTo>
                    <a:pt x="2005838" y="5080"/>
                  </a:lnTo>
                  <a:lnTo>
                    <a:pt x="2007323" y="8674"/>
                  </a:lnTo>
                  <a:lnTo>
                    <a:pt x="2010918" y="10160"/>
                  </a:lnTo>
                  <a:lnTo>
                    <a:pt x="2014512" y="8674"/>
                  </a:lnTo>
                  <a:lnTo>
                    <a:pt x="2015998" y="50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7">
              <a:extLst>
                <a:ext uri="{FF2B5EF4-FFF2-40B4-BE49-F238E27FC236}">
                  <a16:creationId xmlns:a16="http://schemas.microsoft.com/office/drawing/2014/main" id="{B894D424-73F4-4F7D-90F3-7B42AF3264C8}"/>
                </a:ext>
              </a:extLst>
            </p:cNvPr>
            <p:cNvSpPr/>
            <p:nvPr/>
          </p:nvSpPr>
          <p:spPr>
            <a:xfrm>
              <a:off x="889340" y="5521229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446" y="0"/>
                  </a:lnTo>
                </a:path>
              </a:pathLst>
            </a:custGeom>
            <a:grpFill/>
            <a:ln w="1016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E5814FC8-8698-4DCF-8ED0-D53114AE21B8}"/>
                </a:ext>
              </a:extLst>
            </p:cNvPr>
            <p:cNvSpPr/>
            <p:nvPr/>
          </p:nvSpPr>
          <p:spPr>
            <a:xfrm>
              <a:off x="863993" y="5516156"/>
              <a:ext cx="2016125" cy="10160"/>
            </a:xfrm>
            <a:custGeom>
              <a:avLst/>
              <a:gdLst/>
              <a:ahLst/>
              <a:cxnLst/>
              <a:rect l="l" t="t" r="r" b="b"/>
              <a:pathLst>
                <a:path w="2016125" h="10160">
                  <a:moveTo>
                    <a:pt x="10160" y="5080"/>
                  </a:moveTo>
                  <a:lnTo>
                    <a:pt x="8674" y="1485"/>
                  </a:lnTo>
                  <a:lnTo>
                    <a:pt x="5080" y="0"/>
                  </a:lnTo>
                  <a:lnTo>
                    <a:pt x="1485" y="1485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2016125" h="10160">
                  <a:moveTo>
                    <a:pt x="2015998" y="5080"/>
                  </a:moveTo>
                  <a:lnTo>
                    <a:pt x="2014512" y="1485"/>
                  </a:lnTo>
                  <a:lnTo>
                    <a:pt x="2010918" y="0"/>
                  </a:lnTo>
                  <a:lnTo>
                    <a:pt x="2007323" y="1485"/>
                  </a:lnTo>
                  <a:lnTo>
                    <a:pt x="2005838" y="5080"/>
                  </a:lnTo>
                  <a:lnTo>
                    <a:pt x="2007323" y="8674"/>
                  </a:lnTo>
                  <a:lnTo>
                    <a:pt x="2010918" y="10160"/>
                  </a:lnTo>
                  <a:lnTo>
                    <a:pt x="2014512" y="8674"/>
                  </a:lnTo>
                  <a:lnTo>
                    <a:pt x="2015998" y="50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11">
            <a:extLst>
              <a:ext uri="{FF2B5EF4-FFF2-40B4-BE49-F238E27FC236}">
                <a16:creationId xmlns:a16="http://schemas.microsoft.com/office/drawing/2014/main" id="{5EC5B581-93D1-4BAB-8FD8-88D582ABC9EA}"/>
              </a:ext>
            </a:extLst>
          </p:cNvPr>
          <p:cNvGrpSpPr/>
          <p:nvPr/>
        </p:nvGrpSpPr>
        <p:grpSpPr>
          <a:xfrm>
            <a:off x="863993" y="2376247"/>
            <a:ext cx="2016125" cy="217804"/>
            <a:chOff x="863993" y="5308790"/>
            <a:chExt cx="2016125" cy="217804"/>
          </a:xfrm>
          <a:noFill/>
        </p:grpSpPr>
        <p:sp>
          <p:nvSpPr>
            <p:cNvPr id="80" name="object 12">
              <a:extLst>
                <a:ext uri="{FF2B5EF4-FFF2-40B4-BE49-F238E27FC236}">
                  <a16:creationId xmlns:a16="http://schemas.microsoft.com/office/drawing/2014/main" id="{14276F2B-4B0E-421C-AA0C-1BD0D3EF9B53}"/>
                </a:ext>
              </a:extLst>
            </p:cNvPr>
            <p:cNvSpPr/>
            <p:nvPr/>
          </p:nvSpPr>
          <p:spPr>
            <a:xfrm>
              <a:off x="863993" y="5313870"/>
              <a:ext cx="2016125" cy="207645"/>
            </a:xfrm>
            <a:custGeom>
              <a:avLst/>
              <a:gdLst/>
              <a:ahLst/>
              <a:cxnLst/>
              <a:rect l="l" t="t" r="r" b="b"/>
              <a:pathLst>
                <a:path w="2016125" h="207645">
                  <a:moveTo>
                    <a:pt x="2015998" y="0"/>
                  </a:moveTo>
                  <a:lnTo>
                    <a:pt x="0" y="0"/>
                  </a:lnTo>
                  <a:lnTo>
                    <a:pt x="0" y="207365"/>
                  </a:lnTo>
                  <a:lnTo>
                    <a:pt x="2015998" y="207365"/>
                  </a:lnTo>
                  <a:lnTo>
                    <a:pt x="20159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>
              <a:extLst>
                <a:ext uri="{FF2B5EF4-FFF2-40B4-BE49-F238E27FC236}">
                  <a16:creationId xmlns:a16="http://schemas.microsoft.com/office/drawing/2014/main" id="{67F8FD7A-810F-46F5-99C3-056FC367B824}"/>
                </a:ext>
              </a:extLst>
            </p:cNvPr>
            <p:cNvSpPr/>
            <p:nvPr/>
          </p:nvSpPr>
          <p:spPr>
            <a:xfrm>
              <a:off x="869080" y="5313870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838" y="0"/>
                  </a:lnTo>
                </a:path>
              </a:pathLst>
            </a:custGeom>
            <a:grpFill/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4">
              <a:extLst>
                <a:ext uri="{FF2B5EF4-FFF2-40B4-BE49-F238E27FC236}">
                  <a16:creationId xmlns:a16="http://schemas.microsoft.com/office/drawing/2014/main" id="{F9AC7D04-5FCF-4BDE-A48A-02945BBE49C4}"/>
                </a:ext>
              </a:extLst>
            </p:cNvPr>
            <p:cNvSpPr/>
            <p:nvPr/>
          </p:nvSpPr>
          <p:spPr>
            <a:xfrm>
              <a:off x="869080" y="5521229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4">
                  <a:moveTo>
                    <a:pt x="0" y="0"/>
                  </a:moveTo>
                  <a:lnTo>
                    <a:pt x="2005838" y="0"/>
                  </a:lnTo>
                </a:path>
              </a:pathLst>
            </a:custGeom>
            <a:grpFill/>
            <a:ln w="10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5">
              <a:extLst>
                <a:ext uri="{FF2B5EF4-FFF2-40B4-BE49-F238E27FC236}">
                  <a16:creationId xmlns:a16="http://schemas.microsoft.com/office/drawing/2014/main" id="{610EBB93-8EB8-421E-A353-A8A7FE4937FC}"/>
                </a:ext>
              </a:extLst>
            </p:cNvPr>
            <p:cNvSpPr/>
            <p:nvPr/>
          </p:nvSpPr>
          <p:spPr>
            <a:xfrm>
              <a:off x="889340" y="5313870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446" y="0"/>
                  </a:lnTo>
                </a:path>
              </a:pathLst>
            </a:custGeom>
            <a:grpFill/>
            <a:ln w="1016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6">
              <a:extLst>
                <a:ext uri="{FF2B5EF4-FFF2-40B4-BE49-F238E27FC236}">
                  <a16:creationId xmlns:a16="http://schemas.microsoft.com/office/drawing/2014/main" id="{B413E084-AD29-4460-8B19-AB71DB560D19}"/>
                </a:ext>
              </a:extLst>
            </p:cNvPr>
            <p:cNvSpPr/>
            <p:nvPr/>
          </p:nvSpPr>
          <p:spPr>
            <a:xfrm>
              <a:off x="863993" y="5308790"/>
              <a:ext cx="2016125" cy="10160"/>
            </a:xfrm>
            <a:custGeom>
              <a:avLst/>
              <a:gdLst/>
              <a:ahLst/>
              <a:cxnLst/>
              <a:rect l="l" t="t" r="r" b="b"/>
              <a:pathLst>
                <a:path w="2016125" h="10160">
                  <a:moveTo>
                    <a:pt x="10160" y="5080"/>
                  </a:moveTo>
                  <a:lnTo>
                    <a:pt x="8674" y="1498"/>
                  </a:lnTo>
                  <a:lnTo>
                    <a:pt x="5080" y="0"/>
                  </a:lnTo>
                  <a:lnTo>
                    <a:pt x="1485" y="1498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2016125" h="10160">
                  <a:moveTo>
                    <a:pt x="2015998" y="5080"/>
                  </a:moveTo>
                  <a:lnTo>
                    <a:pt x="2014512" y="1498"/>
                  </a:lnTo>
                  <a:lnTo>
                    <a:pt x="2010918" y="0"/>
                  </a:lnTo>
                  <a:lnTo>
                    <a:pt x="2007323" y="1498"/>
                  </a:lnTo>
                  <a:lnTo>
                    <a:pt x="2005838" y="5080"/>
                  </a:lnTo>
                  <a:lnTo>
                    <a:pt x="2007323" y="8674"/>
                  </a:lnTo>
                  <a:lnTo>
                    <a:pt x="2010918" y="10160"/>
                  </a:lnTo>
                  <a:lnTo>
                    <a:pt x="2014512" y="8674"/>
                  </a:lnTo>
                  <a:lnTo>
                    <a:pt x="2015998" y="50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>
              <a:extLst>
                <a:ext uri="{FF2B5EF4-FFF2-40B4-BE49-F238E27FC236}">
                  <a16:creationId xmlns:a16="http://schemas.microsoft.com/office/drawing/2014/main" id="{55660D5F-A0C1-489A-9C05-C96401EC29C9}"/>
                </a:ext>
              </a:extLst>
            </p:cNvPr>
            <p:cNvSpPr/>
            <p:nvPr/>
          </p:nvSpPr>
          <p:spPr>
            <a:xfrm>
              <a:off x="889340" y="5521229"/>
              <a:ext cx="1975485" cy="0"/>
            </a:xfrm>
            <a:custGeom>
              <a:avLst/>
              <a:gdLst/>
              <a:ahLst/>
              <a:cxnLst/>
              <a:rect l="l" t="t" r="r" b="b"/>
              <a:pathLst>
                <a:path w="1975485">
                  <a:moveTo>
                    <a:pt x="0" y="0"/>
                  </a:moveTo>
                  <a:lnTo>
                    <a:pt x="1975446" y="0"/>
                  </a:lnTo>
                </a:path>
              </a:pathLst>
            </a:custGeom>
            <a:grpFill/>
            <a:ln w="1016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8">
              <a:extLst>
                <a:ext uri="{FF2B5EF4-FFF2-40B4-BE49-F238E27FC236}">
                  <a16:creationId xmlns:a16="http://schemas.microsoft.com/office/drawing/2014/main" id="{96ED4B40-6113-476A-8AEA-7FC760DB95AB}"/>
                </a:ext>
              </a:extLst>
            </p:cNvPr>
            <p:cNvSpPr/>
            <p:nvPr/>
          </p:nvSpPr>
          <p:spPr>
            <a:xfrm>
              <a:off x="863993" y="5516156"/>
              <a:ext cx="2016125" cy="10160"/>
            </a:xfrm>
            <a:custGeom>
              <a:avLst/>
              <a:gdLst/>
              <a:ahLst/>
              <a:cxnLst/>
              <a:rect l="l" t="t" r="r" b="b"/>
              <a:pathLst>
                <a:path w="2016125" h="10160">
                  <a:moveTo>
                    <a:pt x="10160" y="5080"/>
                  </a:moveTo>
                  <a:lnTo>
                    <a:pt x="8674" y="1485"/>
                  </a:lnTo>
                  <a:lnTo>
                    <a:pt x="5080" y="0"/>
                  </a:lnTo>
                  <a:lnTo>
                    <a:pt x="1485" y="1485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2016125" h="10160">
                  <a:moveTo>
                    <a:pt x="2015998" y="5080"/>
                  </a:moveTo>
                  <a:lnTo>
                    <a:pt x="2014512" y="1485"/>
                  </a:lnTo>
                  <a:lnTo>
                    <a:pt x="2010918" y="0"/>
                  </a:lnTo>
                  <a:lnTo>
                    <a:pt x="2007323" y="1485"/>
                  </a:lnTo>
                  <a:lnTo>
                    <a:pt x="2005838" y="5080"/>
                  </a:lnTo>
                  <a:lnTo>
                    <a:pt x="2007323" y="8674"/>
                  </a:lnTo>
                  <a:lnTo>
                    <a:pt x="2010918" y="10160"/>
                  </a:lnTo>
                  <a:lnTo>
                    <a:pt x="2014512" y="8674"/>
                  </a:lnTo>
                  <a:lnTo>
                    <a:pt x="2015998" y="50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D4713293-A796-4E74-B337-02471E5EBE09}"/>
              </a:ext>
            </a:extLst>
          </p:cNvPr>
          <p:cNvSpPr txBox="1"/>
          <p:nvPr/>
        </p:nvSpPr>
        <p:spPr>
          <a:xfrm>
            <a:off x="1380256" y="2391449"/>
            <a:ext cx="104372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50" dirty="0"/>
              <a:t>진원도 측정기</a:t>
            </a:r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B467B5C5-BC6C-42A2-9074-71CB49EEF525}"/>
              </a:ext>
            </a:extLst>
          </p:cNvPr>
          <p:cNvGrpSpPr/>
          <p:nvPr/>
        </p:nvGrpSpPr>
        <p:grpSpPr>
          <a:xfrm>
            <a:off x="840898" y="1741836"/>
            <a:ext cx="2039232" cy="1320604"/>
            <a:chOff x="840898" y="1741836"/>
            <a:chExt cx="2039232" cy="1320604"/>
          </a:xfrm>
        </p:grpSpPr>
        <p:grpSp>
          <p:nvGrpSpPr>
            <p:cNvPr id="63" name="object 11">
              <a:extLst>
                <a:ext uri="{FF2B5EF4-FFF2-40B4-BE49-F238E27FC236}">
                  <a16:creationId xmlns:a16="http://schemas.microsoft.com/office/drawing/2014/main" id="{F97642AA-C6DC-4974-88C4-CE24C54BCB37}"/>
                </a:ext>
              </a:extLst>
            </p:cNvPr>
            <p:cNvGrpSpPr/>
            <p:nvPr/>
          </p:nvGrpSpPr>
          <p:grpSpPr>
            <a:xfrm>
              <a:off x="852490" y="2172878"/>
              <a:ext cx="2016125" cy="217804"/>
              <a:chOff x="863993" y="5308790"/>
              <a:chExt cx="2016125" cy="217804"/>
            </a:xfrm>
          </p:grpSpPr>
          <p:sp>
            <p:nvSpPr>
              <p:cNvPr id="64" name="object 12">
                <a:extLst>
                  <a:ext uri="{FF2B5EF4-FFF2-40B4-BE49-F238E27FC236}">
                    <a16:creationId xmlns:a16="http://schemas.microsoft.com/office/drawing/2014/main" id="{22E5C220-0CF2-4D4D-ABFB-001599E016F8}"/>
                  </a:ext>
                </a:extLst>
              </p:cNvPr>
              <p:cNvSpPr/>
              <p:nvPr/>
            </p:nvSpPr>
            <p:spPr>
              <a:xfrm>
                <a:off x="863993" y="5313870"/>
                <a:ext cx="201612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207645">
                    <a:moveTo>
                      <a:pt x="2015998" y="0"/>
                    </a:moveTo>
                    <a:lnTo>
                      <a:pt x="0" y="0"/>
                    </a:lnTo>
                    <a:lnTo>
                      <a:pt x="0" y="207365"/>
                    </a:lnTo>
                    <a:lnTo>
                      <a:pt x="2015998" y="207365"/>
                    </a:lnTo>
                    <a:lnTo>
                      <a:pt x="2015998" y="0"/>
                    </a:lnTo>
                    <a:close/>
                  </a:path>
                </a:pathLst>
              </a:custGeom>
              <a:solidFill>
                <a:srgbClr val="E6E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13">
                <a:extLst>
                  <a:ext uri="{FF2B5EF4-FFF2-40B4-BE49-F238E27FC236}">
                    <a16:creationId xmlns:a16="http://schemas.microsoft.com/office/drawing/2014/main" id="{40C68E05-74CD-43D6-A9CA-6F6EE109B8B4}"/>
                  </a:ext>
                </a:extLst>
              </p:cNvPr>
              <p:cNvSpPr/>
              <p:nvPr/>
            </p:nvSpPr>
            <p:spPr>
              <a:xfrm>
                <a:off x="869080" y="5313870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4">
                <a:extLst>
                  <a:ext uri="{FF2B5EF4-FFF2-40B4-BE49-F238E27FC236}">
                    <a16:creationId xmlns:a16="http://schemas.microsoft.com/office/drawing/2014/main" id="{511C9A1B-A658-4B20-A733-CBAFD50B841B}"/>
                  </a:ext>
                </a:extLst>
              </p:cNvPr>
              <p:cNvSpPr/>
              <p:nvPr/>
            </p:nvSpPr>
            <p:spPr>
              <a:xfrm>
                <a:off x="869080" y="5521229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5">
                <a:extLst>
                  <a:ext uri="{FF2B5EF4-FFF2-40B4-BE49-F238E27FC236}">
                    <a16:creationId xmlns:a16="http://schemas.microsoft.com/office/drawing/2014/main" id="{124A72AF-AC3F-4A19-906A-2D93D42EC318}"/>
                  </a:ext>
                </a:extLst>
              </p:cNvPr>
              <p:cNvSpPr/>
              <p:nvPr/>
            </p:nvSpPr>
            <p:spPr>
              <a:xfrm>
                <a:off x="889340" y="5313870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6">
                <a:extLst>
                  <a:ext uri="{FF2B5EF4-FFF2-40B4-BE49-F238E27FC236}">
                    <a16:creationId xmlns:a16="http://schemas.microsoft.com/office/drawing/2014/main" id="{998FB137-29F9-4F5A-8D5F-39A2FFC66E16}"/>
                  </a:ext>
                </a:extLst>
              </p:cNvPr>
              <p:cNvSpPr/>
              <p:nvPr/>
            </p:nvSpPr>
            <p:spPr>
              <a:xfrm>
                <a:off x="863993" y="5308790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98"/>
                    </a:lnTo>
                    <a:lnTo>
                      <a:pt x="5080" y="0"/>
                    </a:lnTo>
                    <a:lnTo>
                      <a:pt x="1485" y="1498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98"/>
                    </a:lnTo>
                    <a:lnTo>
                      <a:pt x="2010918" y="0"/>
                    </a:lnTo>
                    <a:lnTo>
                      <a:pt x="2007323" y="1498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17">
                <a:extLst>
                  <a:ext uri="{FF2B5EF4-FFF2-40B4-BE49-F238E27FC236}">
                    <a16:creationId xmlns:a16="http://schemas.microsoft.com/office/drawing/2014/main" id="{B5489DDC-CAB5-4665-8613-1B7841A995A4}"/>
                  </a:ext>
                </a:extLst>
              </p:cNvPr>
              <p:cNvSpPr/>
              <p:nvPr/>
            </p:nvSpPr>
            <p:spPr>
              <a:xfrm>
                <a:off x="889340" y="5521229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18">
                <a:extLst>
                  <a:ext uri="{FF2B5EF4-FFF2-40B4-BE49-F238E27FC236}">
                    <a16:creationId xmlns:a16="http://schemas.microsoft.com/office/drawing/2014/main" id="{E625726F-CF8D-4B2C-938D-E5E12BBA6EE1}"/>
                  </a:ext>
                </a:extLst>
              </p:cNvPr>
              <p:cNvSpPr/>
              <p:nvPr/>
            </p:nvSpPr>
            <p:spPr>
              <a:xfrm>
                <a:off x="863993" y="5516156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85"/>
                    </a:lnTo>
                    <a:lnTo>
                      <a:pt x="5080" y="0"/>
                    </a:lnTo>
                    <a:lnTo>
                      <a:pt x="1485" y="1485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85"/>
                    </a:lnTo>
                    <a:lnTo>
                      <a:pt x="2010918" y="0"/>
                    </a:lnTo>
                    <a:lnTo>
                      <a:pt x="2007323" y="1485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" name="object 4"/>
            <p:cNvSpPr/>
            <p:nvPr/>
          </p:nvSpPr>
          <p:spPr>
            <a:xfrm>
              <a:off x="864005" y="1741836"/>
              <a:ext cx="2016125" cy="288290"/>
            </a:xfrm>
            <a:custGeom>
              <a:avLst/>
              <a:gdLst/>
              <a:ahLst/>
              <a:cxnLst/>
              <a:rect l="l" t="t" r="r" b="b"/>
              <a:pathLst>
                <a:path w="2016125" h="288289">
                  <a:moveTo>
                    <a:pt x="1958390" y="0"/>
                  </a:moveTo>
                  <a:lnTo>
                    <a:pt x="57594" y="0"/>
                  </a:lnTo>
                  <a:lnTo>
                    <a:pt x="24297" y="899"/>
                  </a:lnTo>
                  <a:lnTo>
                    <a:pt x="7199" y="7199"/>
                  </a:lnTo>
                  <a:lnTo>
                    <a:pt x="899" y="24297"/>
                  </a:lnTo>
                  <a:lnTo>
                    <a:pt x="0" y="57594"/>
                  </a:lnTo>
                  <a:lnTo>
                    <a:pt x="0" y="230403"/>
                  </a:lnTo>
                  <a:lnTo>
                    <a:pt x="899" y="263700"/>
                  </a:lnTo>
                  <a:lnTo>
                    <a:pt x="7199" y="280798"/>
                  </a:lnTo>
                  <a:lnTo>
                    <a:pt x="24297" y="287097"/>
                  </a:lnTo>
                  <a:lnTo>
                    <a:pt x="57594" y="287997"/>
                  </a:lnTo>
                  <a:lnTo>
                    <a:pt x="1958390" y="287997"/>
                  </a:lnTo>
                  <a:lnTo>
                    <a:pt x="1991694" y="287097"/>
                  </a:lnTo>
                  <a:lnTo>
                    <a:pt x="2008797" y="280798"/>
                  </a:lnTo>
                  <a:lnTo>
                    <a:pt x="2015097" y="263700"/>
                  </a:lnTo>
                  <a:lnTo>
                    <a:pt x="2015998" y="230403"/>
                  </a:lnTo>
                  <a:lnTo>
                    <a:pt x="2015998" y="57594"/>
                  </a:lnTo>
                  <a:lnTo>
                    <a:pt x="2015097" y="24297"/>
                  </a:lnTo>
                  <a:lnTo>
                    <a:pt x="2008797" y="7199"/>
                  </a:lnTo>
                  <a:lnTo>
                    <a:pt x="1991694" y="899"/>
                  </a:lnTo>
                  <a:lnTo>
                    <a:pt x="195839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588268" y="1788165"/>
              <a:ext cx="808421" cy="18466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100" spc="240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안상수2006굵은"/>
                </a:rPr>
                <a:t>정밀측정</a:t>
              </a:r>
              <a:endParaRPr sz="1100" dirty="0"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endParaRPr>
            </a:p>
          </p:txBody>
        </p:sp>
        <p:grpSp>
          <p:nvGrpSpPr>
            <p:cNvPr id="87" name="object 11">
              <a:extLst>
                <a:ext uri="{FF2B5EF4-FFF2-40B4-BE49-F238E27FC236}">
                  <a16:creationId xmlns:a16="http://schemas.microsoft.com/office/drawing/2014/main" id="{8A64530F-F42C-4727-8F5A-7BB692D69883}"/>
                </a:ext>
              </a:extLst>
            </p:cNvPr>
            <p:cNvGrpSpPr/>
            <p:nvPr/>
          </p:nvGrpSpPr>
          <p:grpSpPr>
            <a:xfrm>
              <a:off x="840898" y="2591724"/>
              <a:ext cx="2016125" cy="217804"/>
              <a:chOff x="863993" y="5308790"/>
              <a:chExt cx="2016125" cy="217804"/>
            </a:xfrm>
          </p:grpSpPr>
          <p:sp>
            <p:nvSpPr>
              <p:cNvPr id="88" name="object 12">
                <a:extLst>
                  <a:ext uri="{FF2B5EF4-FFF2-40B4-BE49-F238E27FC236}">
                    <a16:creationId xmlns:a16="http://schemas.microsoft.com/office/drawing/2014/main" id="{5588ECAC-AD21-4312-88F5-18CAF82F549C}"/>
                  </a:ext>
                </a:extLst>
              </p:cNvPr>
              <p:cNvSpPr/>
              <p:nvPr/>
            </p:nvSpPr>
            <p:spPr>
              <a:xfrm>
                <a:off x="863993" y="5313870"/>
                <a:ext cx="201612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207645">
                    <a:moveTo>
                      <a:pt x="2015998" y="0"/>
                    </a:moveTo>
                    <a:lnTo>
                      <a:pt x="0" y="0"/>
                    </a:lnTo>
                    <a:lnTo>
                      <a:pt x="0" y="207365"/>
                    </a:lnTo>
                    <a:lnTo>
                      <a:pt x="2015998" y="207365"/>
                    </a:lnTo>
                    <a:lnTo>
                      <a:pt x="2015998" y="0"/>
                    </a:lnTo>
                    <a:close/>
                  </a:path>
                </a:pathLst>
              </a:custGeom>
              <a:solidFill>
                <a:srgbClr val="E6E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13">
                <a:extLst>
                  <a:ext uri="{FF2B5EF4-FFF2-40B4-BE49-F238E27FC236}">
                    <a16:creationId xmlns:a16="http://schemas.microsoft.com/office/drawing/2014/main" id="{2808A80A-BA9F-4C22-95CE-F3AB9F969BFB}"/>
                  </a:ext>
                </a:extLst>
              </p:cNvPr>
              <p:cNvSpPr/>
              <p:nvPr/>
            </p:nvSpPr>
            <p:spPr>
              <a:xfrm>
                <a:off x="869080" y="5313870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14">
                <a:extLst>
                  <a:ext uri="{FF2B5EF4-FFF2-40B4-BE49-F238E27FC236}">
                    <a16:creationId xmlns:a16="http://schemas.microsoft.com/office/drawing/2014/main" id="{9DBA6A44-72BF-4B45-99FD-52A5E376CA43}"/>
                  </a:ext>
                </a:extLst>
              </p:cNvPr>
              <p:cNvSpPr/>
              <p:nvPr/>
            </p:nvSpPr>
            <p:spPr>
              <a:xfrm>
                <a:off x="869080" y="5521229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15">
                <a:extLst>
                  <a:ext uri="{FF2B5EF4-FFF2-40B4-BE49-F238E27FC236}">
                    <a16:creationId xmlns:a16="http://schemas.microsoft.com/office/drawing/2014/main" id="{CF811DED-6F32-4FDD-97D5-D3D390FAD271}"/>
                  </a:ext>
                </a:extLst>
              </p:cNvPr>
              <p:cNvSpPr/>
              <p:nvPr/>
            </p:nvSpPr>
            <p:spPr>
              <a:xfrm>
                <a:off x="889340" y="5313870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16">
                <a:extLst>
                  <a:ext uri="{FF2B5EF4-FFF2-40B4-BE49-F238E27FC236}">
                    <a16:creationId xmlns:a16="http://schemas.microsoft.com/office/drawing/2014/main" id="{5963334F-20EA-4DFC-A95D-EEAAD84505BF}"/>
                  </a:ext>
                </a:extLst>
              </p:cNvPr>
              <p:cNvSpPr/>
              <p:nvPr/>
            </p:nvSpPr>
            <p:spPr>
              <a:xfrm>
                <a:off x="863993" y="5308790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98"/>
                    </a:lnTo>
                    <a:lnTo>
                      <a:pt x="5080" y="0"/>
                    </a:lnTo>
                    <a:lnTo>
                      <a:pt x="1485" y="1498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98"/>
                    </a:lnTo>
                    <a:lnTo>
                      <a:pt x="2010918" y="0"/>
                    </a:lnTo>
                    <a:lnTo>
                      <a:pt x="2007323" y="1498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17">
                <a:extLst>
                  <a:ext uri="{FF2B5EF4-FFF2-40B4-BE49-F238E27FC236}">
                    <a16:creationId xmlns:a16="http://schemas.microsoft.com/office/drawing/2014/main" id="{FE43E150-5F8E-4020-A53C-87108FF992B7}"/>
                  </a:ext>
                </a:extLst>
              </p:cNvPr>
              <p:cNvSpPr/>
              <p:nvPr/>
            </p:nvSpPr>
            <p:spPr>
              <a:xfrm>
                <a:off x="889340" y="5521229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18">
                <a:extLst>
                  <a:ext uri="{FF2B5EF4-FFF2-40B4-BE49-F238E27FC236}">
                    <a16:creationId xmlns:a16="http://schemas.microsoft.com/office/drawing/2014/main" id="{009E1286-32DD-4041-BCF9-26B97B7C3DBF}"/>
                  </a:ext>
                </a:extLst>
              </p:cNvPr>
              <p:cNvSpPr/>
              <p:nvPr/>
            </p:nvSpPr>
            <p:spPr>
              <a:xfrm>
                <a:off x="863993" y="5516156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85"/>
                    </a:lnTo>
                    <a:lnTo>
                      <a:pt x="5080" y="0"/>
                    </a:lnTo>
                    <a:lnTo>
                      <a:pt x="1485" y="1485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85"/>
                    </a:lnTo>
                    <a:lnTo>
                      <a:pt x="2010918" y="0"/>
                    </a:lnTo>
                    <a:lnTo>
                      <a:pt x="2007323" y="1485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9A3D725-15FD-4BB4-941C-E42B933E04D4}"/>
                </a:ext>
              </a:extLst>
            </p:cNvPr>
            <p:cNvSpPr txBox="1"/>
            <p:nvPr/>
          </p:nvSpPr>
          <p:spPr>
            <a:xfrm>
              <a:off x="1403352" y="2175345"/>
              <a:ext cx="91440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50" dirty="0"/>
                <a:t>3</a:t>
              </a:r>
              <a:r>
                <a:rPr lang="ko-KR" altLang="en-US" sz="950" dirty="0"/>
                <a:t>차원  측정기</a:t>
              </a:r>
            </a:p>
          </p:txBody>
        </p:sp>
        <p:grpSp>
          <p:nvGrpSpPr>
            <p:cNvPr id="98" name="object 11">
              <a:extLst>
                <a:ext uri="{FF2B5EF4-FFF2-40B4-BE49-F238E27FC236}">
                  <a16:creationId xmlns:a16="http://schemas.microsoft.com/office/drawing/2014/main" id="{F127E9B1-B243-461A-B194-7CE07B98F85F}"/>
                </a:ext>
              </a:extLst>
            </p:cNvPr>
            <p:cNvGrpSpPr/>
            <p:nvPr/>
          </p:nvGrpSpPr>
          <p:grpSpPr>
            <a:xfrm>
              <a:off x="840898" y="2807453"/>
              <a:ext cx="2016125" cy="217804"/>
              <a:chOff x="863993" y="5308790"/>
              <a:chExt cx="2016125" cy="217804"/>
            </a:xfrm>
            <a:noFill/>
          </p:grpSpPr>
          <p:sp>
            <p:nvSpPr>
              <p:cNvPr id="99" name="object 12">
                <a:extLst>
                  <a:ext uri="{FF2B5EF4-FFF2-40B4-BE49-F238E27FC236}">
                    <a16:creationId xmlns:a16="http://schemas.microsoft.com/office/drawing/2014/main" id="{57E0E6B5-746C-4C32-886B-C7076566D504}"/>
                  </a:ext>
                </a:extLst>
              </p:cNvPr>
              <p:cNvSpPr/>
              <p:nvPr/>
            </p:nvSpPr>
            <p:spPr>
              <a:xfrm>
                <a:off x="863993" y="5313870"/>
                <a:ext cx="201612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207645">
                    <a:moveTo>
                      <a:pt x="2015998" y="0"/>
                    </a:moveTo>
                    <a:lnTo>
                      <a:pt x="0" y="0"/>
                    </a:lnTo>
                    <a:lnTo>
                      <a:pt x="0" y="207365"/>
                    </a:lnTo>
                    <a:lnTo>
                      <a:pt x="2015998" y="207365"/>
                    </a:lnTo>
                    <a:lnTo>
                      <a:pt x="201599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3">
                <a:extLst>
                  <a:ext uri="{FF2B5EF4-FFF2-40B4-BE49-F238E27FC236}">
                    <a16:creationId xmlns:a16="http://schemas.microsoft.com/office/drawing/2014/main" id="{919786E3-8019-42FB-B663-8E59DD6B1288}"/>
                  </a:ext>
                </a:extLst>
              </p:cNvPr>
              <p:cNvSpPr/>
              <p:nvPr/>
            </p:nvSpPr>
            <p:spPr>
              <a:xfrm>
                <a:off x="869080" y="5313870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grpFill/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4">
                <a:extLst>
                  <a:ext uri="{FF2B5EF4-FFF2-40B4-BE49-F238E27FC236}">
                    <a16:creationId xmlns:a16="http://schemas.microsoft.com/office/drawing/2014/main" id="{36CB6DC3-8E61-453B-9830-F4A9EDBDBBB9}"/>
                  </a:ext>
                </a:extLst>
              </p:cNvPr>
              <p:cNvSpPr/>
              <p:nvPr/>
            </p:nvSpPr>
            <p:spPr>
              <a:xfrm>
                <a:off x="869080" y="5521229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grpFill/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5">
                <a:extLst>
                  <a:ext uri="{FF2B5EF4-FFF2-40B4-BE49-F238E27FC236}">
                    <a16:creationId xmlns:a16="http://schemas.microsoft.com/office/drawing/2014/main" id="{6FCD2FB8-1629-44BD-964B-CE1A3C77C208}"/>
                  </a:ext>
                </a:extLst>
              </p:cNvPr>
              <p:cNvSpPr/>
              <p:nvPr/>
            </p:nvSpPr>
            <p:spPr>
              <a:xfrm>
                <a:off x="889340" y="5313870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grpFill/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6">
                <a:extLst>
                  <a:ext uri="{FF2B5EF4-FFF2-40B4-BE49-F238E27FC236}">
                    <a16:creationId xmlns:a16="http://schemas.microsoft.com/office/drawing/2014/main" id="{6C806107-677E-413E-957E-3796402C844A}"/>
                  </a:ext>
                </a:extLst>
              </p:cNvPr>
              <p:cNvSpPr/>
              <p:nvPr/>
            </p:nvSpPr>
            <p:spPr>
              <a:xfrm>
                <a:off x="863993" y="5308790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98"/>
                    </a:lnTo>
                    <a:lnTo>
                      <a:pt x="5080" y="0"/>
                    </a:lnTo>
                    <a:lnTo>
                      <a:pt x="1485" y="1498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98"/>
                    </a:lnTo>
                    <a:lnTo>
                      <a:pt x="2010918" y="0"/>
                    </a:lnTo>
                    <a:lnTo>
                      <a:pt x="2007323" y="1498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7">
                <a:extLst>
                  <a:ext uri="{FF2B5EF4-FFF2-40B4-BE49-F238E27FC236}">
                    <a16:creationId xmlns:a16="http://schemas.microsoft.com/office/drawing/2014/main" id="{1B0C7B14-0F98-420E-AF60-6F1A3929460E}"/>
                  </a:ext>
                </a:extLst>
              </p:cNvPr>
              <p:cNvSpPr/>
              <p:nvPr/>
            </p:nvSpPr>
            <p:spPr>
              <a:xfrm>
                <a:off x="889340" y="5521229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grpFill/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8">
                <a:extLst>
                  <a:ext uri="{FF2B5EF4-FFF2-40B4-BE49-F238E27FC236}">
                    <a16:creationId xmlns:a16="http://schemas.microsoft.com/office/drawing/2014/main" id="{D45B62D4-2C5C-40C2-B988-49BE2F635965}"/>
                  </a:ext>
                </a:extLst>
              </p:cNvPr>
              <p:cNvSpPr/>
              <p:nvPr/>
            </p:nvSpPr>
            <p:spPr>
              <a:xfrm>
                <a:off x="863993" y="5516156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85"/>
                    </a:lnTo>
                    <a:lnTo>
                      <a:pt x="5080" y="0"/>
                    </a:lnTo>
                    <a:lnTo>
                      <a:pt x="1485" y="1485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85"/>
                    </a:lnTo>
                    <a:lnTo>
                      <a:pt x="2010918" y="0"/>
                    </a:lnTo>
                    <a:lnTo>
                      <a:pt x="2007323" y="1485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8871FF7-87C0-4DB0-8347-C2606902B18F}"/>
                </a:ext>
              </a:extLst>
            </p:cNvPr>
            <p:cNvSpPr txBox="1"/>
            <p:nvPr/>
          </p:nvSpPr>
          <p:spPr>
            <a:xfrm>
              <a:off x="1452092" y="2594933"/>
              <a:ext cx="1043729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50" dirty="0"/>
                <a:t>형상 측정기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839B6A9-62E4-4144-A62A-82AA6FB77157}"/>
                </a:ext>
              </a:extLst>
            </p:cNvPr>
            <p:cNvSpPr txBox="1"/>
            <p:nvPr/>
          </p:nvSpPr>
          <p:spPr>
            <a:xfrm>
              <a:off x="1376453" y="2823913"/>
              <a:ext cx="1043729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50" dirty="0"/>
                <a:t>청정도 측정기</a:t>
              </a: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00C91596-5CC0-4B8C-AD32-9654711A4F00}"/>
              </a:ext>
            </a:extLst>
          </p:cNvPr>
          <p:cNvGrpSpPr/>
          <p:nvPr/>
        </p:nvGrpSpPr>
        <p:grpSpPr>
          <a:xfrm>
            <a:off x="834248" y="3426024"/>
            <a:ext cx="2039232" cy="1283143"/>
            <a:chOff x="840898" y="1741836"/>
            <a:chExt cx="2039232" cy="1283143"/>
          </a:xfrm>
        </p:grpSpPr>
        <p:grpSp>
          <p:nvGrpSpPr>
            <p:cNvPr id="110" name="object 11">
              <a:extLst>
                <a:ext uri="{FF2B5EF4-FFF2-40B4-BE49-F238E27FC236}">
                  <a16:creationId xmlns:a16="http://schemas.microsoft.com/office/drawing/2014/main" id="{06284085-0886-4D55-B358-F617227FB5FF}"/>
                </a:ext>
              </a:extLst>
            </p:cNvPr>
            <p:cNvGrpSpPr/>
            <p:nvPr/>
          </p:nvGrpSpPr>
          <p:grpSpPr>
            <a:xfrm>
              <a:off x="852490" y="2172878"/>
              <a:ext cx="2016125" cy="217804"/>
              <a:chOff x="863993" y="5308790"/>
              <a:chExt cx="2016125" cy="217804"/>
            </a:xfrm>
          </p:grpSpPr>
          <p:sp>
            <p:nvSpPr>
              <p:cNvPr id="132" name="object 12">
                <a:extLst>
                  <a:ext uri="{FF2B5EF4-FFF2-40B4-BE49-F238E27FC236}">
                    <a16:creationId xmlns:a16="http://schemas.microsoft.com/office/drawing/2014/main" id="{985130C1-700E-4903-8C92-E82387B69DCC}"/>
                  </a:ext>
                </a:extLst>
              </p:cNvPr>
              <p:cNvSpPr/>
              <p:nvPr/>
            </p:nvSpPr>
            <p:spPr>
              <a:xfrm>
                <a:off x="863993" y="5313870"/>
                <a:ext cx="201612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207645">
                    <a:moveTo>
                      <a:pt x="2015998" y="0"/>
                    </a:moveTo>
                    <a:lnTo>
                      <a:pt x="0" y="0"/>
                    </a:lnTo>
                    <a:lnTo>
                      <a:pt x="0" y="207365"/>
                    </a:lnTo>
                    <a:lnTo>
                      <a:pt x="2015998" y="207365"/>
                    </a:lnTo>
                    <a:lnTo>
                      <a:pt x="2015998" y="0"/>
                    </a:lnTo>
                    <a:close/>
                  </a:path>
                </a:pathLst>
              </a:custGeom>
              <a:solidFill>
                <a:srgbClr val="E6E7E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13">
                <a:extLst>
                  <a:ext uri="{FF2B5EF4-FFF2-40B4-BE49-F238E27FC236}">
                    <a16:creationId xmlns:a16="http://schemas.microsoft.com/office/drawing/2014/main" id="{462DEAC9-95FD-4577-A0FE-0F712A41DE20}"/>
                  </a:ext>
                </a:extLst>
              </p:cNvPr>
              <p:cNvSpPr/>
              <p:nvPr/>
            </p:nvSpPr>
            <p:spPr>
              <a:xfrm>
                <a:off x="869080" y="5313870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14">
                <a:extLst>
                  <a:ext uri="{FF2B5EF4-FFF2-40B4-BE49-F238E27FC236}">
                    <a16:creationId xmlns:a16="http://schemas.microsoft.com/office/drawing/2014/main" id="{2FF60708-B2D5-4BFA-936B-750AEA8EB50F}"/>
                  </a:ext>
                </a:extLst>
              </p:cNvPr>
              <p:cNvSpPr/>
              <p:nvPr/>
            </p:nvSpPr>
            <p:spPr>
              <a:xfrm>
                <a:off x="869080" y="5521229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15">
                <a:extLst>
                  <a:ext uri="{FF2B5EF4-FFF2-40B4-BE49-F238E27FC236}">
                    <a16:creationId xmlns:a16="http://schemas.microsoft.com/office/drawing/2014/main" id="{01869EA6-35E6-49AC-9C62-4EEF952C2340}"/>
                  </a:ext>
                </a:extLst>
              </p:cNvPr>
              <p:cNvSpPr/>
              <p:nvPr/>
            </p:nvSpPr>
            <p:spPr>
              <a:xfrm>
                <a:off x="889340" y="5313870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16">
                <a:extLst>
                  <a:ext uri="{FF2B5EF4-FFF2-40B4-BE49-F238E27FC236}">
                    <a16:creationId xmlns:a16="http://schemas.microsoft.com/office/drawing/2014/main" id="{BE3C5FBA-4D02-491C-80DC-88F69BA8413C}"/>
                  </a:ext>
                </a:extLst>
              </p:cNvPr>
              <p:cNvSpPr/>
              <p:nvPr/>
            </p:nvSpPr>
            <p:spPr>
              <a:xfrm>
                <a:off x="863993" y="5308790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98"/>
                    </a:lnTo>
                    <a:lnTo>
                      <a:pt x="5080" y="0"/>
                    </a:lnTo>
                    <a:lnTo>
                      <a:pt x="1485" y="1498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98"/>
                    </a:lnTo>
                    <a:lnTo>
                      <a:pt x="2010918" y="0"/>
                    </a:lnTo>
                    <a:lnTo>
                      <a:pt x="2007323" y="1498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7">
                <a:extLst>
                  <a:ext uri="{FF2B5EF4-FFF2-40B4-BE49-F238E27FC236}">
                    <a16:creationId xmlns:a16="http://schemas.microsoft.com/office/drawing/2014/main" id="{07B051D1-6401-4C7D-AE4A-10D5054FD76B}"/>
                  </a:ext>
                </a:extLst>
              </p:cNvPr>
              <p:cNvSpPr/>
              <p:nvPr/>
            </p:nvSpPr>
            <p:spPr>
              <a:xfrm>
                <a:off x="889340" y="5521229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8">
                <a:extLst>
                  <a:ext uri="{FF2B5EF4-FFF2-40B4-BE49-F238E27FC236}">
                    <a16:creationId xmlns:a16="http://schemas.microsoft.com/office/drawing/2014/main" id="{DBA1211E-E8A9-4199-9262-5B4013FD3939}"/>
                  </a:ext>
                </a:extLst>
              </p:cNvPr>
              <p:cNvSpPr/>
              <p:nvPr/>
            </p:nvSpPr>
            <p:spPr>
              <a:xfrm>
                <a:off x="863993" y="5516156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85"/>
                    </a:lnTo>
                    <a:lnTo>
                      <a:pt x="5080" y="0"/>
                    </a:lnTo>
                    <a:lnTo>
                      <a:pt x="1485" y="1485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85"/>
                    </a:lnTo>
                    <a:lnTo>
                      <a:pt x="2010918" y="0"/>
                    </a:lnTo>
                    <a:lnTo>
                      <a:pt x="2007323" y="1485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1" name="object 4">
              <a:extLst>
                <a:ext uri="{FF2B5EF4-FFF2-40B4-BE49-F238E27FC236}">
                  <a16:creationId xmlns:a16="http://schemas.microsoft.com/office/drawing/2014/main" id="{F2885365-A2DA-454C-A6EE-C6C5E257331A}"/>
                </a:ext>
              </a:extLst>
            </p:cNvPr>
            <p:cNvSpPr/>
            <p:nvPr/>
          </p:nvSpPr>
          <p:spPr>
            <a:xfrm>
              <a:off x="864005" y="1741836"/>
              <a:ext cx="2016125" cy="288290"/>
            </a:xfrm>
            <a:custGeom>
              <a:avLst/>
              <a:gdLst/>
              <a:ahLst/>
              <a:cxnLst/>
              <a:rect l="l" t="t" r="r" b="b"/>
              <a:pathLst>
                <a:path w="2016125" h="288289">
                  <a:moveTo>
                    <a:pt x="1958390" y="0"/>
                  </a:moveTo>
                  <a:lnTo>
                    <a:pt x="57594" y="0"/>
                  </a:lnTo>
                  <a:lnTo>
                    <a:pt x="24297" y="899"/>
                  </a:lnTo>
                  <a:lnTo>
                    <a:pt x="7199" y="7199"/>
                  </a:lnTo>
                  <a:lnTo>
                    <a:pt x="899" y="24297"/>
                  </a:lnTo>
                  <a:lnTo>
                    <a:pt x="0" y="57594"/>
                  </a:lnTo>
                  <a:lnTo>
                    <a:pt x="0" y="230403"/>
                  </a:lnTo>
                  <a:lnTo>
                    <a:pt x="899" y="263700"/>
                  </a:lnTo>
                  <a:lnTo>
                    <a:pt x="7199" y="280798"/>
                  </a:lnTo>
                  <a:lnTo>
                    <a:pt x="24297" y="287097"/>
                  </a:lnTo>
                  <a:lnTo>
                    <a:pt x="57594" y="287997"/>
                  </a:lnTo>
                  <a:lnTo>
                    <a:pt x="1958390" y="287997"/>
                  </a:lnTo>
                  <a:lnTo>
                    <a:pt x="1991694" y="287097"/>
                  </a:lnTo>
                  <a:lnTo>
                    <a:pt x="2008797" y="280798"/>
                  </a:lnTo>
                  <a:lnTo>
                    <a:pt x="2015097" y="263700"/>
                  </a:lnTo>
                  <a:lnTo>
                    <a:pt x="2015998" y="230403"/>
                  </a:lnTo>
                  <a:lnTo>
                    <a:pt x="2015998" y="57594"/>
                  </a:lnTo>
                  <a:lnTo>
                    <a:pt x="2015097" y="24297"/>
                  </a:lnTo>
                  <a:lnTo>
                    <a:pt x="2008797" y="7199"/>
                  </a:lnTo>
                  <a:lnTo>
                    <a:pt x="1991694" y="899"/>
                  </a:lnTo>
                  <a:lnTo>
                    <a:pt x="195839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5">
              <a:extLst>
                <a:ext uri="{FF2B5EF4-FFF2-40B4-BE49-F238E27FC236}">
                  <a16:creationId xmlns:a16="http://schemas.microsoft.com/office/drawing/2014/main" id="{D9A468AB-4B0D-4F30-A888-736099ABBC06}"/>
                </a:ext>
              </a:extLst>
            </p:cNvPr>
            <p:cNvSpPr txBox="1"/>
            <p:nvPr/>
          </p:nvSpPr>
          <p:spPr>
            <a:xfrm>
              <a:off x="1588268" y="1788165"/>
              <a:ext cx="808421" cy="18466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lang="ko-KR" altLang="en-US" sz="1100" spc="240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안상수2006굵은"/>
                </a:rPr>
                <a:t>일반</a:t>
              </a:r>
              <a:r>
                <a:rPr sz="1100" spc="240" dirty="0" err="1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안상수2006굵은"/>
                </a:rPr>
                <a:t>측정</a:t>
              </a:r>
              <a:endParaRPr sz="1100" dirty="0"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endParaRPr>
            </a:p>
          </p:txBody>
        </p:sp>
        <p:grpSp>
          <p:nvGrpSpPr>
            <p:cNvPr id="113" name="object 11">
              <a:extLst>
                <a:ext uri="{FF2B5EF4-FFF2-40B4-BE49-F238E27FC236}">
                  <a16:creationId xmlns:a16="http://schemas.microsoft.com/office/drawing/2014/main" id="{5C786A51-9BCC-467B-844A-16297FDEC9E0}"/>
                </a:ext>
              </a:extLst>
            </p:cNvPr>
            <p:cNvGrpSpPr/>
            <p:nvPr/>
          </p:nvGrpSpPr>
          <p:grpSpPr>
            <a:xfrm>
              <a:off x="840898" y="2591724"/>
              <a:ext cx="2016125" cy="217526"/>
              <a:chOff x="863993" y="5308790"/>
              <a:chExt cx="2016125" cy="217526"/>
            </a:xfrm>
          </p:grpSpPr>
          <p:sp>
            <p:nvSpPr>
              <p:cNvPr id="126" name="object 13">
                <a:extLst>
                  <a:ext uri="{FF2B5EF4-FFF2-40B4-BE49-F238E27FC236}">
                    <a16:creationId xmlns:a16="http://schemas.microsoft.com/office/drawing/2014/main" id="{29E33DF9-3FEF-4A6D-9A7E-05E534BBB3E3}"/>
                  </a:ext>
                </a:extLst>
              </p:cNvPr>
              <p:cNvSpPr/>
              <p:nvPr/>
            </p:nvSpPr>
            <p:spPr>
              <a:xfrm>
                <a:off x="869080" y="5313870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4">
                <a:extLst>
                  <a:ext uri="{FF2B5EF4-FFF2-40B4-BE49-F238E27FC236}">
                    <a16:creationId xmlns:a16="http://schemas.microsoft.com/office/drawing/2014/main" id="{CECD6DF2-D902-4C17-8693-D3CAEA573BEE}"/>
                  </a:ext>
                </a:extLst>
              </p:cNvPr>
              <p:cNvSpPr/>
              <p:nvPr/>
            </p:nvSpPr>
            <p:spPr>
              <a:xfrm>
                <a:off x="869080" y="5521229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5">
                <a:extLst>
                  <a:ext uri="{FF2B5EF4-FFF2-40B4-BE49-F238E27FC236}">
                    <a16:creationId xmlns:a16="http://schemas.microsoft.com/office/drawing/2014/main" id="{CD22246D-BB13-4A03-A578-53C0EFE4F14D}"/>
                  </a:ext>
                </a:extLst>
              </p:cNvPr>
              <p:cNvSpPr/>
              <p:nvPr/>
            </p:nvSpPr>
            <p:spPr>
              <a:xfrm>
                <a:off x="889340" y="5313870"/>
                <a:ext cx="1975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5485">
                    <a:moveTo>
                      <a:pt x="0" y="0"/>
                    </a:moveTo>
                    <a:lnTo>
                      <a:pt x="1975446" y="0"/>
                    </a:lnTo>
                  </a:path>
                </a:pathLst>
              </a:custGeom>
              <a:ln w="10160">
                <a:solidFill>
                  <a:srgbClr val="231F20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16">
                <a:extLst>
                  <a:ext uri="{FF2B5EF4-FFF2-40B4-BE49-F238E27FC236}">
                    <a16:creationId xmlns:a16="http://schemas.microsoft.com/office/drawing/2014/main" id="{D1227795-20F5-4713-B7C8-A72EE50BFEE8}"/>
                  </a:ext>
                </a:extLst>
              </p:cNvPr>
              <p:cNvSpPr/>
              <p:nvPr/>
            </p:nvSpPr>
            <p:spPr>
              <a:xfrm>
                <a:off x="863993" y="5308790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98"/>
                    </a:lnTo>
                    <a:lnTo>
                      <a:pt x="5080" y="0"/>
                    </a:lnTo>
                    <a:lnTo>
                      <a:pt x="1485" y="1498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98"/>
                    </a:lnTo>
                    <a:lnTo>
                      <a:pt x="2010918" y="0"/>
                    </a:lnTo>
                    <a:lnTo>
                      <a:pt x="2007323" y="1498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8">
                <a:extLst>
                  <a:ext uri="{FF2B5EF4-FFF2-40B4-BE49-F238E27FC236}">
                    <a16:creationId xmlns:a16="http://schemas.microsoft.com/office/drawing/2014/main" id="{310B9844-E941-41DD-BFA7-E00778F4F531}"/>
                  </a:ext>
                </a:extLst>
              </p:cNvPr>
              <p:cNvSpPr/>
              <p:nvPr/>
            </p:nvSpPr>
            <p:spPr>
              <a:xfrm>
                <a:off x="863993" y="5516156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85"/>
                    </a:lnTo>
                    <a:lnTo>
                      <a:pt x="5080" y="0"/>
                    </a:lnTo>
                    <a:lnTo>
                      <a:pt x="1485" y="1485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85"/>
                    </a:lnTo>
                    <a:lnTo>
                      <a:pt x="2010918" y="0"/>
                    </a:lnTo>
                    <a:lnTo>
                      <a:pt x="2007323" y="1485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5F8A799-6951-4AE9-A65A-B39E0C825C57}"/>
                </a:ext>
              </a:extLst>
            </p:cNvPr>
            <p:cNvSpPr txBox="1"/>
            <p:nvPr/>
          </p:nvSpPr>
          <p:spPr>
            <a:xfrm>
              <a:off x="1403352" y="2175345"/>
              <a:ext cx="914400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50" dirty="0"/>
                <a:t>2</a:t>
              </a:r>
              <a:r>
                <a:rPr lang="ko-KR" altLang="en-US" sz="950" dirty="0"/>
                <a:t>차원  측정기</a:t>
              </a:r>
            </a:p>
          </p:txBody>
        </p:sp>
        <p:grpSp>
          <p:nvGrpSpPr>
            <p:cNvPr id="115" name="object 11">
              <a:extLst>
                <a:ext uri="{FF2B5EF4-FFF2-40B4-BE49-F238E27FC236}">
                  <a16:creationId xmlns:a16="http://schemas.microsoft.com/office/drawing/2014/main" id="{DEDAACC4-11F3-4E5E-BAA0-4D376ED24968}"/>
                </a:ext>
              </a:extLst>
            </p:cNvPr>
            <p:cNvGrpSpPr/>
            <p:nvPr/>
          </p:nvGrpSpPr>
          <p:grpSpPr>
            <a:xfrm>
              <a:off x="840898" y="2807453"/>
              <a:ext cx="2016125" cy="217526"/>
              <a:chOff x="863993" y="5308790"/>
              <a:chExt cx="2016125" cy="217526"/>
            </a:xfrm>
            <a:noFill/>
          </p:grpSpPr>
          <p:sp>
            <p:nvSpPr>
              <p:cNvPr id="120" name="object 14">
                <a:extLst>
                  <a:ext uri="{FF2B5EF4-FFF2-40B4-BE49-F238E27FC236}">
                    <a16:creationId xmlns:a16="http://schemas.microsoft.com/office/drawing/2014/main" id="{26FCBDD7-C455-4769-B730-67DDC7D0567C}"/>
                  </a:ext>
                </a:extLst>
              </p:cNvPr>
              <p:cNvSpPr/>
              <p:nvPr/>
            </p:nvSpPr>
            <p:spPr>
              <a:xfrm>
                <a:off x="869080" y="5521229"/>
                <a:ext cx="2005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5964">
                    <a:moveTo>
                      <a:pt x="0" y="0"/>
                    </a:moveTo>
                    <a:lnTo>
                      <a:pt x="2005838" y="0"/>
                    </a:lnTo>
                  </a:path>
                </a:pathLst>
              </a:custGeom>
              <a:grpFill/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6">
                <a:extLst>
                  <a:ext uri="{FF2B5EF4-FFF2-40B4-BE49-F238E27FC236}">
                    <a16:creationId xmlns:a16="http://schemas.microsoft.com/office/drawing/2014/main" id="{73F5D600-BD5F-40F7-86A7-4FE890326BC8}"/>
                  </a:ext>
                </a:extLst>
              </p:cNvPr>
              <p:cNvSpPr/>
              <p:nvPr/>
            </p:nvSpPr>
            <p:spPr>
              <a:xfrm>
                <a:off x="863993" y="5308790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98"/>
                    </a:lnTo>
                    <a:lnTo>
                      <a:pt x="5080" y="0"/>
                    </a:lnTo>
                    <a:lnTo>
                      <a:pt x="1485" y="1498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98"/>
                    </a:lnTo>
                    <a:lnTo>
                      <a:pt x="2010918" y="0"/>
                    </a:lnTo>
                    <a:lnTo>
                      <a:pt x="2007323" y="1498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8">
                <a:extLst>
                  <a:ext uri="{FF2B5EF4-FFF2-40B4-BE49-F238E27FC236}">
                    <a16:creationId xmlns:a16="http://schemas.microsoft.com/office/drawing/2014/main" id="{59171038-5B7F-45D5-B742-6D1114089865}"/>
                  </a:ext>
                </a:extLst>
              </p:cNvPr>
              <p:cNvSpPr/>
              <p:nvPr/>
            </p:nvSpPr>
            <p:spPr>
              <a:xfrm>
                <a:off x="863993" y="5516156"/>
                <a:ext cx="2016125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10160">
                    <a:moveTo>
                      <a:pt x="10160" y="5080"/>
                    </a:moveTo>
                    <a:lnTo>
                      <a:pt x="8674" y="1485"/>
                    </a:lnTo>
                    <a:lnTo>
                      <a:pt x="5080" y="0"/>
                    </a:lnTo>
                    <a:lnTo>
                      <a:pt x="1485" y="1485"/>
                    </a:lnTo>
                    <a:lnTo>
                      <a:pt x="0" y="5080"/>
                    </a:lnTo>
                    <a:lnTo>
                      <a:pt x="1485" y="8674"/>
                    </a:lnTo>
                    <a:lnTo>
                      <a:pt x="5080" y="10160"/>
                    </a:lnTo>
                    <a:lnTo>
                      <a:pt x="8674" y="8674"/>
                    </a:lnTo>
                    <a:lnTo>
                      <a:pt x="10160" y="5080"/>
                    </a:lnTo>
                    <a:close/>
                  </a:path>
                  <a:path w="2016125" h="10160">
                    <a:moveTo>
                      <a:pt x="2015998" y="5080"/>
                    </a:moveTo>
                    <a:lnTo>
                      <a:pt x="2014512" y="1485"/>
                    </a:lnTo>
                    <a:lnTo>
                      <a:pt x="2010918" y="0"/>
                    </a:lnTo>
                    <a:lnTo>
                      <a:pt x="2007323" y="1485"/>
                    </a:lnTo>
                    <a:lnTo>
                      <a:pt x="2005838" y="5080"/>
                    </a:lnTo>
                    <a:lnTo>
                      <a:pt x="2007323" y="8674"/>
                    </a:lnTo>
                    <a:lnTo>
                      <a:pt x="2010918" y="10160"/>
                    </a:lnTo>
                    <a:lnTo>
                      <a:pt x="2014512" y="8674"/>
                    </a:lnTo>
                    <a:lnTo>
                      <a:pt x="2015998" y="508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67ACBD92-425C-4733-81AE-F40AD8FFFA00}"/>
              </a:ext>
            </a:extLst>
          </p:cNvPr>
          <p:cNvSpPr txBox="1"/>
          <p:nvPr/>
        </p:nvSpPr>
        <p:spPr>
          <a:xfrm>
            <a:off x="1567952" y="4068022"/>
            <a:ext cx="104372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50" dirty="0" err="1"/>
              <a:t>투영기</a:t>
            </a:r>
            <a:endParaRPr lang="ko-KR" altLang="en-US" sz="95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C6CDE3B-6603-40CD-A072-D5484F2A8272}"/>
              </a:ext>
            </a:extLst>
          </p:cNvPr>
          <p:cNvSpPr txBox="1"/>
          <p:nvPr/>
        </p:nvSpPr>
        <p:spPr>
          <a:xfrm>
            <a:off x="1376154" y="5308789"/>
            <a:ext cx="118289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50" dirty="0" err="1"/>
              <a:t>로크웰</a:t>
            </a:r>
            <a:r>
              <a:rPr lang="ko-KR" altLang="en-US" sz="950" dirty="0"/>
              <a:t> </a:t>
            </a:r>
            <a:r>
              <a:rPr lang="ko-KR" altLang="en-US" sz="950" dirty="0" err="1"/>
              <a:t>경도기</a:t>
            </a:r>
            <a:endParaRPr lang="ko-KR" altLang="en-US" sz="950" dirty="0"/>
          </a:p>
        </p:txBody>
      </p: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187708D0-9C2F-43D8-AB8B-9CE19E770DB2}"/>
              </a:ext>
            </a:extLst>
          </p:cNvPr>
          <p:cNvGrpSpPr/>
          <p:nvPr/>
        </p:nvGrpSpPr>
        <p:grpSpPr>
          <a:xfrm>
            <a:off x="817659" y="6609353"/>
            <a:ext cx="2039232" cy="1319249"/>
            <a:chOff x="8627627" y="7906534"/>
            <a:chExt cx="2039232" cy="1319249"/>
          </a:xfrm>
        </p:grpSpPr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971817B1-B5D3-4855-BA05-2B7CE730C94A}"/>
                </a:ext>
              </a:extLst>
            </p:cNvPr>
            <p:cNvGrpSpPr/>
            <p:nvPr/>
          </p:nvGrpSpPr>
          <p:grpSpPr>
            <a:xfrm>
              <a:off x="8627627" y="7906534"/>
              <a:ext cx="2039232" cy="1319249"/>
              <a:chOff x="840898" y="1741836"/>
              <a:chExt cx="2039232" cy="1319249"/>
            </a:xfrm>
          </p:grpSpPr>
          <p:grpSp>
            <p:nvGrpSpPr>
              <p:cNvPr id="142" name="object 11">
                <a:extLst>
                  <a:ext uri="{FF2B5EF4-FFF2-40B4-BE49-F238E27FC236}">
                    <a16:creationId xmlns:a16="http://schemas.microsoft.com/office/drawing/2014/main" id="{1CFCE3B3-D4CA-4F4B-8F49-D82FF70FE362}"/>
                  </a:ext>
                </a:extLst>
              </p:cNvPr>
              <p:cNvGrpSpPr/>
              <p:nvPr/>
            </p:nvGrpSpPr>
            <p:grpSpPr>
              <a:xfrm>
                <a:off x="852490" y="2172878"/>
                <a:ext cx="2016125" cy="217804"/>
                <a:chOff x="863993" y="5308790"/>
                <a:chExt cx="2016125" cy="217804"/>
              </a:xfrm>
            </p:grpSpPr>
            <p:sp>
              <p:nvSpPr>
                <p:cNvPr id="164" name="object 12">
                  <a:extLst>
                    <a:ext uri="{FF2B5EF4-FFF2-40B4-BE49-F238E27FC236}">
                      <a16:creationId xmlns:a16="http://schemas.microsoft.com/office/drawing/2014/main" id="{772C823D-C709-4924-A8DA-473F1BD19DD4}"/>
                    </a:ext>
                  </a:extLst>
                </p:cNvPr>
                <p:cNvSpPr/>
                <p:nvPr/>
              </p:nvSpPr>
              <p:spPr>
                <a:xfrm>
                  <a:off x="863993" y="5313870"/>
                  <a:ext cx="2016125" cy="20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207645">
                      <a:moveTo>
                        <a:pt x="2015998" y="0"/>
                      </a:moveTo>
                      <a:lnTo>
                        <a:pt x="0" y="0"/>
                      </a:lnTo>
                      <a:lnTo>
                        <a:pt x="0" y="207365"/>
                      </a:lnTo>
                      <a:lnTo>
                        <a:pt x="2015998" y="207365"/>
                      </a:lnTo>
                      <a:lnTo>
                        <a:pt x="2015998" y="0"/>
                      </a:lnTo>
                      <a:close/>
                    </a:path>
                  </a:pathLst>
                </a:custGeom>
                <a:solidFill>
                  <a:srgbClr val="E6E7E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5" name="object 13">
                  <a:extLst>
                    <a:ext uri="{FF2B5EF4-FFF2-40B4-BE49-F238E27FC236}">
                      <a16:creationId xmlns:a16="http://schemas.microsoft.com/office/drawing/2014/main" id="{744995C7-2478-4DDA-ABAB-652D2F85A03E}"/>
                    </a:ext>
                  </a:extLst>
                </p:cNvPr>
                <p:cNvSpPr/>
                <p:nvPr/>
              </p:nvSpPr>
              <p:spPr>
                <a:xfrm>
                  <a:off x="869080" y="5313870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6" name="object 14">
                  <a:extLst>
                    <a:ext uri="{FF2B5EF4-FFF2-40B4-BE49-F238E27FC236}">
                      <a16:creationId xmlns:a16="http://schemas.microsoft.com/office/drawing/2014/main" id="{F490C595-3BE0-42EB-AB0A-04F78FCAC499}"/>
                    </a:ext>
                  </a:extLst>
                </p:cNvPr>
                <p:cNvSpPr/>
                <p:nvPr/>
              </p:nvSpPr>
              <p:spPr>
                <a:xfrm>
                  <a:off x="869080" y="5521229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7" name="object 15">
                  <a:extLst>
                    <a:ext uri="{FF2B5EF4-FFF2-40B4-BE49-F238E27FC236}">
                      <a16:creationId xmlns:a16="http://schemas.microsoft.com/office/drawing/2014/main" id="{4030EEED-B6D9-487F-8D27-7FA1BBCE330E}"/>
                    </a:ext>
                  </a:extLst>
                </p:cNvPr>
                <p:cNvSpPr/>
                <p:nvPr/>
              </p:nvSpPr>
              <p:spPr>
                <a:xfrm>
                  <a:off x="889340" y="5313870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8" name="object 16">
                  <a:extLst>
                    <a:ext uri="{FF2B5EF4-FFF2-40B4-BE49-F238E27FC236}">
                      <a16:creationId xmlns:a16="http://schemas.microsoft.com/office/drawing/2014/main" id="{7AB0CFA7-1BA4-4A3C-A463-731997BB48BC}"/>
                    </a:ext>
                  </a:extLst>
                </p:cNvPr>
                <p:cNvSpPr/>
                <p:nvPr/>
              </p:nvSpPr>
              <p:spPr>
                <a:xfrm>
                  <a:off x="863993" y="5308790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98"/>
                      </a:lnTo>
                      <a:lnTo>
                        <a:pt x="5080" y="0"/>
                      </a:lnTo>
                      <a:lnTo>
                        <a:pt x="1485" y="1498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98"/>
                      </a:lnTo>
                      <a:lnTo>
                        <a:pt x="2010918" y="0"/>
                      </a:lnTo>
                      <a:lnTo>
                        <a:pt x="2007323" y="1498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9" name="object 17">
                  <a:extLst>
                    <a:ext uri="{FF2B5EF4-FFF2-40B4-BE49-F238E27FC236}">
                      <a16:creationId xmlns:a16="http://schemas.microsoft.com/office/drawing/2014/main" id="{C71E84BC-9918-457F-809F-A1FAF39BF3E7}"/>
                    </a:ext>
                  </a:extLst>
                </p:cNvPr>
                <p:cNvSpPr/>
                <p:nvPr/>
              </p:nvSpPr>
              <p:spPr>
                <a:xfrm>
                  <a:off x="889340" y="5521229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0" name="object 18">
                  <a:extLst>
                    <a:ext uri="{FF2B5EF4-FFF2-40B4-BE49-F238E27FC236}">
                      <a16:creationId xmlns:a16="http://schemas.microsoft.com/office/drawing/2014/main" id="{C83DD3A1-CE10-45AC-A621-B855A65C252F}"/>
                    </a:ext>
                  </a:extLst>
                </p:cNvPr>
                <p:cNvSpPr/>
                <p:nvPr/>
              </p:nvSpPr>
              <p:spPr>
                <a:xfrm>
                  <a:off x="863993" y="5516156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85"/>
                      </a:lnTo>
                      <a:lnTo>
                        <a:pt x="5080" y="0"/>
                      </a:lnTo>
                      <a:lnTo>
                        <a:pt x="1485" y="1485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85"/>
                      </a:lnTo>
                      <a:lnTo>
                        <a:pt x="2010918" y="0"/>
                      </a:lnTo>
                      <a:lnTo>
                        <a:pt x="2007323" y="1485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3" name="object 4">
                <a:extLst>
                  <a:ext uri="{FF2B5EF4-FFF2-40B4-BE49-F238E27FC236}">
                    <a16:creationId xmlns:a16="http://schemas.microsoft.com/office/drawing/2014/main" id="{65A4A4B9-1EB3-4257-B1A6-7E1CEC6709BF}"/>
                  </a:ext>
                </a:extLst>
              </p:cNvPr>
              <p:cNvSpPr/>
              <p:nvPr/>
            </p:nvSpPr>
            <p:spPr>
              <a:xfrm>
                <a:off x="864005" y="1741836"/>
                <a:ext cx="2016125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288289">
                    <a:moveTo>
                      <a:pt x="1958390" y="0"/>
                    </a:moveTo>
                    <a:lnTo>
                      <a:pt x="57594" y="0"/>
                    </a:lnTo>
                    <a:lnTo>
                      <a:pt x="24297" y="899"/>
                    </a:lnTo>
                    <a:lnTo>
                      <a:pt x="7199" y="7199"/>
                    </a:lnTo>
                    <a:lnTo>
                      <a:pt x="899" y="24297"/>
                    </a:lnTo>
                    <a:lnTo>
                      <a:pt x="0" y="57594"/>
                    </a:lnTo>
                    <a:lnTo>
                      <a:pt x="0" y="230403"/>
                    </a:lnTo>
                    <a:lnTo>
                      <a:pt x="899" y="263700"/>
                    </a:lnTo>
                    <a:lnTo>
                      <a:pt x="7199" y="280798"/>
                    </a:lnTo>
                    <a:lnTo>
                      <a:pt x="24297" y="287097"/>
                    </a:lnTo>
                    <a:lnTo>
                      <a:pt x="57594" y="287997"/>
                    </a:lnTo>
                    <a:lnTo>
                      <a:pt x="1958390" y="287997"/>
                    </a:lnTo>
                    <a:lnTo>
                      <a:pt x="1991694" y="287097"/>
                    </a:lnTo>
                    <a:lnTo>
                      <a:pt x="2008797" y="280798"/>
                    </a:lnTo>
                    <a:lnTo>
                      <a:pt x="2015097" y="263700"/>
                    </a:lnTo>
                    <a:lnTo>
                      <a:pt x="2015998" y="230403"/>
                    </a:lnTo>
                    <a:lnTo>
                      <a:pt x="2015998" y="57594"/>
                    </a:lnTo>
                    <a:lnTo>
                      <a:pt x="2015097" y="24297"/>
                    </a:lnTo>
                    <a:lnTo>
                      <a:pt x="2008797" y="7199"/>
                    </a:lnTo>
                    <a:lnTo>
                      <a:pt x="1991694" y="899"/>
                    </a:lnTo>
                    <a:lnTo>
                      <a:pt x="195839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5">
                <a:extLst>
                  <a:ext uri="{FF2B5EF4-FFF2-40B4-BE49-F238E27FC236}">
                    <a16:creationId xmlns:a16="http://schemas.microsoft.com/office/drawing/2014/main" id="{63F7C426-F184-4D5E-86BB-C5C8FAD7E99F}"/>
                  </a:ext>
                </a:extLst>
              </p:cNvPr>
              <p:cNvSpPr txBox="1"/>
              <p:nvPr/>
            </p:nvSpPr>
            <p:spPr>
              <a:xfrm>
                <a:off x="1545268" y="1788165"/>
                <a:ext cx="808421" cy="184666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ko-KR" altLang="en-US" sz="1100" spc="240" dirty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안상수2006굵은"/>
                  </a:rPr>
                  <a:t>제품설계</a:t>
                </a:r>
                <a:endParaRPr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안상수2006굵은"/>
                </a:endParaRPr>
              </a:p>
            </p:txBody>
          </p:sp>
          <p:grpSp>
            <p:nvGrpSpPr>
              <p:cNvPr id="145" name="object 11">
                <a:extLst>
                  <a:ext uri="{FF2B5EF4-FFF2-40B4-BE49-F238E27FC236}">
                    <a16:creationId xmlns:a16="http://schemas.microsoft.com/office/drawing/2014/main" id="{DD41AA3B-5A1E-43CA-A7D4-3DF5189FDBD6}"/>
                  </a:ext>
                </a:extLst>
              </p:cNvPr>
              <p:cNvGrpSpPr/>
              <p:nvPr/>
            </p:nvGrpSpPr>
            <p:grpSpPr>
              <a:xfrm>
                <a:off x="840898" y="2591724"/>
                <a:ext cx="2016125" cy="217804"/>
                <a:chOff x="863993" y="5308790"/>
                <a:chExt cx="2016125" cy="217804"/>
              </a:xfrm>
            </p:grpSpPr>
            <p:sp>
              <p:nvSpPr>
                <p:cNvPr id="157" name="object 12">
                  <a:extLst>
                    <a:ext uri="{FF2B5EF4-FFF2-40B4-BE49-F238E27FC236}">
                      <a16:creationId xmlns:a16="http://schemas.microsoft.com/office/drawing/2014/main" id="{C10E8C39-98B5-4D92-814B-32A7B68E5722}"/>
                    </a:ext>
                  </a:extLst>
                </p:cNvPr>
                <p:cNvSpPr/>
                <p:nvPr/>
              </p:nvSpPr>
              <p:spPr>
                <a:xfrm>
                  <a:off x="863993" y="5313870"/>
                  <a:ext cx="2016125" cy="20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207645">
                      <a:moveTo>
                        <a:pt x="2015998" y="0"/>
                      </a:moveTo>
                      <a:lnTo>
                        <a:pt x="0" y="0"/>
                      </a:lnTo>
                      <a:lnTo>
                        <a:pt x="0" y="207365"/>
                      </a:lnTo>
                      <a:lnTo>
                        <a:pt x="2015998" y="207365"/>
                      </a:lnTo>
                      <a:lnTo>
                        <a:pt x="2015998" y="0"/>
                      </a:lnTo>
                      <a:close/>
                    </a:path>
                  </a:pathLst>
                </a:custGeom>
                <a:solidFill>
                  <a:srgbClr val="E6E7E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8" name="object 13">
                  <a:extLst>
                    <a:ext uri="{FF2B5EF4-FFF2-40B4-BE49-F238E27FC236}">
                      <a16:creationId xmlns:a16="http://schemas.microsoft.com/office/drawing/2014/main" id="{25ED3F51-D888-4D3D-A8F2-CAB5A0FFC839}"/>
                    </a:ext>
                  </a:extLst>
                </p:cNvPr>
                <p:cNvSpPr/>
                <p:nvPr/>
              </p:nvSpPr>
              <p:spPr>
                <a:xfrm>
                  <a:off x="869080" y="5313870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9" name="object 14">
                  <a:extLst>
                    <a:ext uri="{FF2B5EF4-FFF2-40B4-BE49-F238E27FC236}">
                      <a16:creationId xmlns:a16="http://schemas.microsoft.com/office/drawing/2014/main" id="{B79ADC35-4CD1-4448-B216-7367071F6A48}"/>
                    </a:ext>
                  </a:extLst>
                </p:cNvPr>
                <p:cNvSpPr/>
                <p:nvPr/>
              </p:nvSpPr>
              <p:spPr>
                <a:xfrm>
                  <a:off x="869080" y="5521229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0" name="object 15">
                  <a:extLst>
                    <a:ext uri="{FF2B5EF4-FFF2-40B4-BE49-F238E27FC236}">
                      <a16:creationId xmlns:a16="http://schemas.microsoft.com/office/drawing/2014/main" id="{B9DFF7E0-AFA0-4AF2-96DB-4AE62B7CC2FA}"/>
                    </a:ext>
                  </a:extLst>
                </p:cNvPr>
                <p:cNvSpPr/>
                <p:nvPr/>
              </p:nvSpPr>
              <p:spPr>
                <a:xfrm>
                  <a:off x="889340" y="5313870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1" name="object 16">
                  <a:extLst>
                    <a:ext uri="{FF2B5EF4-FFF2-40B4-BE49-F238E27FC236}">
                      <a16:creationId xmlns:a16="http://schemas.microsoft.com/office/drawing/2014/main" id="{A3EA9DBF-E3A9-4D97-8D40-55715C71BDF1}"/>
                    </a:ext>
                  </a:extLst>
                </p:cNvPr>
                <p:cNvSpPr/>
                <p:nvPr/>
              </p:nvSpPr>
              <p:spPr>
                <a:xfrm>
                  <a:off x="863993" y="5308790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98"/>
                      </a:lnTo>
                      <a:lnTo>
                        <a:pt x="5080" y="0"/>
                      </a:lnTo>
                      <a:lnTo>
                        <a:pt x="1485" y="1498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98"/>
                      </a:lnTo>
                      <a:lnTo>
                        <a:pt x="2010918" y="0"/>
                      </a:lnTo>
                      <a:lnTo>
                        <a:pt x="2007323" y="1498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2" name="object 17">
                  <a:extLst>
                    <a:ext uri="{FF2B5EF4-FFF2-40B4-BE49-F238E27FC236}">
                      <a16:creationId xmlns:a16="http://schemas.microsoft.com/office/drawing/2014/main" id="{A48EF2E1-F17B-4BD8-87AB-B3F611038A0C}"/>
                    </a:ext>
                  </a:extLst>
                </p:cNvPr>
                <p:cNvSpPr/>
                <p:nvPr/>
              </p:nvSpPr>
              <p:spPr>
                <a:xfrm>
                  <a:off x="889340" y="5521229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3" name="object 18">
                  <a:extLst>
                    <a:ext uri="{FF2B5EF4-FFF2-40B4-BE49-F238E27FC236}">
                      <a16:creationId xmlns:a16="http://schemas.microsoft.com/office/drawing/2014/main" id="{C29F0097-5D86-46AE-BF53-8072893EFEB0}"/>
                    </a:ext>
                  </a:extLst>
                </p:cNvPr>
                <p:cNvSpPr/>
                <p:nvPr/>
              </p:nvSpPr>
              <p:spPr>
                <a:xfrm>
                  <a:off x="863993" y="5516156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85"/>
                      </a:lnTo>
                      <a:lnTo>
                        <a:pt x="5080" y="0"/>
                      </a:lnTo>
                      <a:lnTo>
                        <a:pt x="1485" y="1485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85"/>
                      </a:lnTo>
                      <a:lnTo>
                        <a:pt x="2010918" y="0"/>
                      </a:lnTo>
                      <a:lnTo>
                        <a:pt x="2007323" y="1485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2053E467-A2D4-4A47-9B4F-5B8C47AAE34F}"/>
                  </a:ext>
                </a:extLst>
              </p:cNvPr>
              <p:cNvSpPr txBox="1"/>
              <p:nvPr/>
            </p:nvSpPr>
            <p:spPr>
              <a:xfrm>
                <a:off x="868166" y="2175345"/>
                <a:ext cx="1485523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50" dirty="0"/>
                  <a:t>1. </a:t>
                </a:r>
                <a:r>
                  <a:rPr lang="ko-KR" altLang="en-US" sz="950" dirty="0" err="1"/>
                  <a:t>조립성</a:t>
                </a:r>
                <a:r>
                  <a:rPr lang="ko-KR" altLang="en-US" sz="950" dirty="0"/>
                  <a:t> 최적화 모델링</a:t>
                </a:r>
              </a:p>
            </p:txBody>
          </p:sp>
          <p:grpSp>
            <p:nvGrpSpPr>
              <p:cNvPr id="147" name="object 11">
                <a:extLst>
                  <a:ext uri="{FF2B5EF4-FFF2-40B4-BE49-F238E27FC236}">
                    <a16:creationId xmlns:a16="http://schemas.microsoft.com/office/drawing/2014/main" id="{6BEF8D04-D4D3-4209-B8EF-ACB68667134D}"/>
                  </a:ext>
                </a:extLst>
              </p:cNvPr>
              <p:cNvGrpSpPr/>
              <p:nvPr/>
            </p:nvGrpSpPr>
            <p:grpSpPr>
              <a:xfrm>
                <a:off x="840898" y="2807453"/>
                <a:ext cx="2016125" cy="217804"/>
                <a:chOff x="863993" y="5308790"/>
                <a:chExt cx="2016125" cy="217804"/>
              </a:xfrm>
              <a:noFill/>
            </p:grpSpPr>
            <p:sp>
              <p:nvSpPr>
                <p:cNvPr id="150" name="object 12">
                  <a:extLst>
                    <a:ext uri="{FF2B5EF4-FFF2-40B4-BE49-F238E27FC236}">
                      <a16:creationId xmlns:a16="http://schemas.microsoft.com/office/drawing/2014/main" id="{64D7DA90-8433-4276-835C-92FACC57EC14}"/>
                    </a:ext>
                  </a:extLst>
                </p:cNvPr>
                <p:cNvSpPr/>
                <p:nvPr/>
              </p:nvSpPr>
              <p:spPr>
                <a:xfrm>
                  <a:off x="863993" y="5313870"/>
                  <a:ext cx="2016125" cy="20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207645">
                      <a:moveTo>
                        <a:pt x="2015998" y="0"/>
                      </a:moveTo>
                      <a:lnTo>
                        <a:pt x="0" y="0"/>
                      </a:lnTo>
                      <a:lnTo>
                        <a:pt x="0" y="207365"/>
                      </a:lnTo>
                      <a:lnTo>
                        <a:pt x="2015998" y="207365"/>
                      </a:lnTo>
                      <a:lnTo>
                        <a:pt x="2015998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1" name="object 13">
                  <a:extLst>
                    <a:ext uri="{FF2B5EF4-FFF2-40B4-BE49-F238E27FC236}">
                      <a16:creationId xmlns:a16="http://schemas.microsoft.com/office/drawing/2014/main" id="{F8535D17-6FB2-422F-AAC0-941042C66A4E}"/>
                    </a:ext>
                  </a:extLst>
                </p:cNvPr>
                <p:cNvSpPr/>
                <p:nvPr/>
              </p:nvSpPr>
              <p:spPr>
                <a:xfrm>
                  <a:off x="869080" y="5313870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grpFill/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2" name="object 14">
                  <a:extLst>
                    <a:ext uri="{FF2B5EF4-FFF2-40B4-BE49-F238E27FC236}">
                      <a16:creationId xmlns:a16="http://schemas.microsoft.com/office/drawing/2014/main" id="{D4DD45BE-8B68-4BB5-8246-0440D5AC272C}"/>
                    </a:ext>
                  </a:extLst>
                </p:cNvPr>
                <p:cNvSpPr/>
                <p:nvPr/>
              </p:nvSpPr>
              <p:spPr>
                <a:xfrm>
                  <a:off x="869080" y="5521229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grpFill/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3" name="object 15">
                  <a:extLst>
                    <a:ext uri="{FF2B5EF4-FFF2-40B4-BE49-F238E27FC236}">
                      <a16:creationId xmlns:a16="http://schemas.microsoft.com/office/drawing/2014/main" id="{0C435D70-D74B-44E7-A1FC-57C86FAD0CED}"/>
                    </a:ext>
                  </a:extLst>
                </p:cNvPr>
                <p:cNvSpPr/>
                <p:nvPr/>
              </p:nvSpPr>
              <p:spPr>
                <a:xfrm>
                  <a:off x="889340" y="5313870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grpFill/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4" name="object 16">
                  <a:extLst>
                    <a:ext uri="{FF2B5EF4-FFF2-40B4-BE49-F238E27FC236}">
                      <a16:creationId xmlns:a16="http://schemas.microsoft.com/office/drawing/2014/main" id="{0B3980FC-568F-4C5A-B498-577199DC12E9}"/>
                    </a:ext>
                  </a:extLst>
                </p:cNvPr>
                <p:cNvSpPr/>
                <p:nvPr/>
              </p:nvSpPr>
              <p:spPr>
                <a:xfrm>
                  <a:off x="863993" y="5308790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98"/>
                      </a:lnTo>
                      <a:lnTo>
                        <a:pt x="5080" y="0"/>
                      </a:lnTo>
                      <a:lnTo>
                        <a:pt x="1485" y="1498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98"/>
                      </a:lnTo>
                      <a:lnTo>
                        <a:pt x="2010918" y="0"/>
                      </a:lnTo>
                      <a:lnTo>
                        <a:pt x="2007323" y="1498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5" name="object 17">
                  <a:extLst>
                    <a:ext uri="{FF2B5EF4-FFF2-40B4-BE49-F238E27FC236}">
                      <a16:creationId xmlns:a16="http://schemas.microsoft.com/office/drawing/2014/main" id="{82CBCE0E-ADA3-4D28-94D4-B963BA29A8BB}"/>
                    </a:ext>
                  </a:extLst>
                </p:cNvPr>
                <p:cNvSpPr/>
                <p:nvPr/>
              </p:nvSpPr>
              <p:spPr>
                <a:xfrm>
                  <a:off x="889340" y="5521229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grpFill/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6" name="object 18">
                  <a:extLst>
                    <a:ext uri="{FF2B5EF4-FFF2-40B4-BE49-F238E27FC236}">
                      <a16:creationId xmlns:a16="http://schemas.microsoft.com/office/drawing/2014/main" id="{18550BD0-FFBF-4B87-A6C0-5167ED601668}"/>
                    </a:ext>
                  </a:extLst>
                </p:cNvPr>
                <p:cNvSpPr/>
                <p:nvPr/>
              </p:nvSpPr>
              <p:spPr>
                <a:xfrm>
                  <a:off x="863993" y="5516156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85"/>
                      </a:lnTo>
                      <a:lnTo>
                        <a:pt x="5080" y="0"/>
                      </a:lnTo>
                      <a:lnTo>
                        <a:pt x="1485" y="1485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85"/>
                      </a:lnTo>
                      <a:lnTo>
                        <a:pt x="2010918" y="0"/>
                      </a:lnTo>
                      <a:lnTo>
                        <a:pt x="2007323" y="1485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89E0327-5481-4067-A6BB-5E113329C743}"/>
                  </a:ext>
                </a:extLst>
              </p:cNvPr>
              <p:cNvSpPr txBox="1"/>
              <p:nvPr/>
            </p:nvSpPr>
            <p:spPr>
              <a:xfrm>
                <a:off x="1196307" y="2594933"/>
                <a:ext cx="1043729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50" dirty="0"/>
                  <a:t>- </a:t>
                </a:r>
                <a:r>
                  <a:rPr lang="ko-KR" altLang="en-US" sz="950" dirty="0"/>
                  <a:t>강도계산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0F8514E-9150-41DC-846E-30C44E34E174}"/>
                  </a:ext>
                </a:extLst>
              </p:cNvPr>
              <p:cNvSpPr txBox="1"/>
              <p:nvPr/>
            </p:nvSpPr>
            <p:spPr>
              <a:xfrm>
                <a:off x="1214828" y="2822558"/>
                <a:ext cx="1043729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50" dirty="0"/>
                  <a:t>- </a:t>
                </a:r>
                <a:r>
                  <a:rPr lang="ko-KR" altLang="en-US" sz="950" dirty="0"/>
                  <a:t>효율계산</a:t>
                </a:r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61196F6-168E-4D70-968D-9B1BA1DEBFB9}"/>
                </a:ext>
              </a:extLst>
            </p:cNvPr>
            <p:cNvSpPr txBox="1"/>
            <p:nvPr/>
          </p:nvSpPr>
          <p:spPr>
            <a:xfrm>
              <a:off x="8665613" y="8557258"/>
              <a:ext cx="1043729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50" dirty="0"/>
                <a:t>2.</a:t>
              </a:r>
              <a:r>
                <a:rPr lang="ko-KR" altLang="en-US" sz="950" dirty="0"/>
                <a:t> </a:t>
              </a:r>
              <a:r>
                <a:rPr lang="en-US" altLang="ko-KR" sz="950" dirty="0"/>
                <a:t>GEAR </a:t>
              </a:r>
              <a:r>
                <a:rPr lang="ko-KR" altLang="en-US" sz="950" dirty="0"/>
                <a:t>사양</a:t>
              </a:r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420972A4-9B0A-4A1C-A15F-DE158A3B0CEB}"/>
              </a:ext>
            </a:extLst>
          </p:cNvPr>
          <p:cNvGrpSpPr/>
          <p:nvPr/>
        </p:nvGrpSpPr>
        <p:grpSpPr>
          <a:xfrm>
            <a:off x="4909982" y="6609564"/>
            <a:ext cx="2039232" cy="1319969"/>
            <a:chOff x="8627627" y="7906534"/>
            <a:chExt cx="2039232" cy="1319969"/>
          </a:xfrm>
        </p:grpSpPr>
        <p:grpSp>
          <p:nvGrpSpPr>
            <p:cNvPr id="174" name="그룹 173">
              <a:extLst>
                <a:ext uri="{FF2B5EF4-FFF2-40B4-BE49-F238E27FC236}">
                  <a16:creationId xmlns:a16="http://schemas.microsoft.com/office/drawing/2014/main" id="{44A97A54-3633-498D-A9C6-D55F38CC0D7B}"/>
                </a:ext>
              </a:extLst>
            </p:cNvPr>
            <p:cNvGrpSpPr/>
            <p:nvPr/>
          </p:nvGrpSpPr>
          <p:grpSpPr>
            <a:xfrm>
              <a:off x="8627627" y="7906534"/>
              <a:ext cx="2039232" cy="1319969"/>
              <a:chOff x="840898" y="1741836"/>
              <a:chExt cx="2039232" cy="1319969"/>
            </a:xfrm>
          </p:grpSpPr>
          <p:grpSp>
            <p:nvGrpSpPr>
              <p:cNvPr id="176" name="object 11">
                <a:extLst>
                  <a:ext uri="{FF2B5EF4-FFF2-40B4-BE49-F238E27FC236}">
                    <a16:creationId xmlns:a16="http://schemas.microsoft.com/office/drawing/2014/main" id="{5E832E65-7F90-4237-B228-A8387D27EC70}"/>
                  </a:ext>
                </a:extLst>
              </p:cNvPr>
              <p:cNvGrpSpPr/>
              <p:nvPr/>
            </p:nvGrpSpPr>
            <p:grpSpPr>
              <a:xfrm>
                <a:off x="852490" y="2172878"/>
                <a:ext cx="2016125" cy="217804"/>
                <a:chOff x="863993" y="5308790"/>
                <a:chExt cx="2016125" cy="217804"/>
              </a:xfrm>
            </p:grpSpPr>
            <p:sp>
              <p:nvSpPr>
                <p:cNvPr id="198" name="object 12">
                  <a:extLst>
                    <a:ext uri="{FF2B5EF4-FFF2-40B4-BE49-F238E27FC236}">
                      <a16:creationId xmlns:a16="http://schemas.microsoft.com/office/drawing/2014/main" id="{17CF97EA-B43C-4EE1-B5B2-FC8B9A0BFA0F}"/>
                    </a:ext>
                  </a:extLst>
                </p:cNvPr>
                <p:cNvSpPr/>
                <p:nvPr/>
              </p:nvSpPr>
              <p:spPr>
                <a:xfrm>
                  <a:off x="863993" y="5313870"/>
                  <a:ext cx="2016125" cy="20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207645">
                      <a:moveTo>
                        <a:pt x="2015998" y="0"/>
                      </a:moveTo>
                      <a:lnTo>
                        <a:pt x="0" y="0"/>
                      </a:lnTo>
                      <a:lnTo>
                        <a:pt x="0" y="207365"/>
                      </a:lnTo>
                      <a:lnTo>
                        <a:pt x="2015998" y="207365"/>
                      </a:lnTo>
                      <a:lnTo>
                        <a:pt x="2015998" y="0"/>
                      </a:lnTo>
                      <a:close/>
                    </a:path>
                  </a:pathLst>
                </a:custGeom>
                <a:solidFill>
                  <a:srgbClr val="E6E7E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9" name="object 13">
                  <a:extLst>
                    <a:ext uri="{FF2B5EF4-FFF2-40B4-BE49-F238E27FC236}">
                      <a16:creationId xmlns:a16="http://schemas.microsoft.com/office/drawing/2014/main" id="{EBA611A4-4BE2-4144-B7AF-D58E3593DDDD}"/>
                    </a:ext>
                  </a:extLst>
                </p:cNvPr>
                <p:cNvSpPr/>
                <p:nvPr/>
              </p:nvSpPr>
              <p:spPr>
                <a:xfrm>
                  <a:off x="869080" y="5313870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0" name="object 14">
                  <a:extLst>
                    <a:ext uri="{FF2B5EF4-FFF2-40B4-BE49-F238E27FC236}">
                      <a16:creationId xmlns:a16="http://schemas.microsoft.com/office/drawing/2014/main" id="{60DF6C5F-E4AE-44DA-9474-D6AF45735D1B}"/>
                    </a:ext>
                  </a:extLst>
                </p:cNvPr>
                <p:cNvSpPr/>
                <p:nvPr/>
              </p:nvSpPr>
              <p:spPr>
                <a:xfrm>
                  <a:off x="869080" y="5521229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1" name="object 15">
                  <a:extLst>
                    <a:ext uri="{FF2B5EF4-FFF2-40B4-BE49-F238E27FC236}">
                      <a16:creationId xmlns:a16="http://schemas.microsoft.com/office/drawing/2014/main" id="{C033DA39-8A57-4588-ADF7-70F20B5BEA45}"/>
                    </a:ext>
                  </a:extLst>
                </p:cNvPr>
                <p:cNvSpPr/>
                <p:nvPr/>
              </p:nvSpPr>
              <p:spPr>
                <a:xfrm>
                  <a:off x="889340" y="5313870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2" name="object 16">
                  <a:extLst>
                    <a:ext uri="{FF2B5EF4-FFF2-40B4-BE49-F238E27FC236}">
                      <a16:creationId xmlns:a16="http://schemas.microsoft.com/office/drawing/2014/main" id="{70A3EC5A-4073-4182-815A-FD0A497164D4}"/>
                    </a:ext>
                  </a:extLst>
                </p:cNvPr>
                <p:cNvSpPr/>
                <p:nvPr/>
              </p:nvSpPr>
              <p:spPr>
                <a:xfrm>
                  <a:off x="863993" y="5308790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98"/>
                      </a:lnTo>
                      <a:lnTo>
                        <a:pt x="5080" y="0"/>
                      </a:lnTo>
                      <a:lnTo>
                        <a:pt x="1485" y="1498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98"/>
                      </a:lnTo>
                      <a:lnTo>
                        <a:pt x="2010918" y="0"/>
                      </a:lnTo>
                      <a:lnTo>
                        <a:pt x="2007323" y="1498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3" name="object 17">
                  <a:extLst>
                    <a:ext uri="{FF2B5EF4-FFF2-40B4-BE49-F238E27FC236}">
                      <a16:creationId xmlns:a16="http://schemas.microsoft.com/office/drawing/2014/main" id="{F8572435-8706-4230-804C-B2516D311A33}"/>
                    </a:ext>
                  </a:extLst>
                </p:cNvPr>
                <p:cNvSpPr/>
                <p:nvPr/>
              </p:nvSpPr>
              <p:spPr>
                <a:xfrm>
                  <a:off x="889340" y="5521229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4" name="object 18">
                  <a:extLst>
                    <a:ext uri="{FF2B5EF4-FFF2-40B4-BE49-F238E27FC236}">
                      <a16:creationId xmlns:a16="http://schemas.microsoft.com/office/drawing/2014/main" id="{34CA6F42-95C7-4ED4-A74A-3869636D7C2F}"/>
                    </a:ext>
                  </a:extLst>
                </p:cNvPr>
                <p:cNvSpPr/>
                <p:nvPr/>
              </p:nvSpPr>
              <p:spPr>
                <a:xfrm>
                  <a:off x="863993" y="5516156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85"/>
                      </a:lnTo>
                      <a:lnTo>
                        <a:pt x="5080" y="0"/>
                      </a:lnTo>
                      <a:lnTo>
                        <a:pt x="1485" y="1485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85"/>
                      </a:lnTo>
                      <a:lnTo>
                        <a:pt x="2010918" y="0"/>
                      </a:lnTo>
                      <a:lnTo>
                        <a:pt x="2007323" y="1485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77" name="object 4">
                <a:extLst>
                  <a:ext uri="{FF2B5EF4-FFF2-40B4-BE49-F238E27FC236}">
                    <a16:creationId xmlns:a16="http://schemas.microsoft.com/office/drawing/2014/main" id="{08B52D91-36C1-4C60-97FF-5144D872BC29}"/>
                  </a:ext>
                </a:extLst>
              </p:cNvPr>
              <p:cNvSpPr/>
              <p:nvPr/>
            </p:nvSpPr>
            <p:spPr>
              <a:xfrm>
                <a:off x="864005" y="1741836"/>
                <a:ext cx="2016125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016125" h="288289">
                    <a:moveTo>
                      <a:pt x="1958390" y="0"/>
                    </a:moveTo>
                    <a:lnTo>
                      <a:pt x="57594" y="0"/>
                    </a:lnTo>
                    <a:lnTo>
                      <a:pt x="24297" y="899"/>
                    </a:lnTo>
                    <a:lnTo>
                      <a:pt x="7199" y="7199"/>
                    </a:lnTo>
                    <a:lnTo>
                      <a:pt x="899" y="24297"/>
                    </a:lnTo>
                    <a:lnTo>
                      <a:pt x="0" y="57594"/>
                    </a:lnTo>
                    <a:lnTo>
                      <a:pt x="0" y="230403"/>
                    </a:lnTo>
                    <a:lnTo>
                      <a:pt x="899" y="263700"/>
                    </a:lnTo>
                    <a:lnTo>
                      <a:pt x="7199" y="280798"/>
                    </a:lnTo>
                    <a:lnTo>
                      <a:pt x="24297" y="287097"/>
                    </a:lnTo>
                    <a:lnTo>
                      <a:pt x="57594" y="287997"/>
                    </a:lnTo>
                    <a:lnTo>
                      <a:pt x="1958390" y="287997"/>
                    </a:lnTo>
                    <a:lnTo>
                      <a:pt x="1991694" y="287097"/>
                    </a:lnTo>
                    <a:lnTo>
                      <a:pt x="2008797" y="280798"/>
                    </a:lnTo>
                    <a:lnTo>
                      <a:pt x="2015097" y="263700"/>
                    </a:lnTo>
                    <a:lnTo>
                      <a:pt x="2015998" y="230403"/>
                    </a:lnTo>
                    <a:lnTo>
                      <a:pt x="2015998" y="57594"/>
                    </a:lnTo>
                    <a:lnTo>
                      <a:pt x="2015097" y="24297"/>
                    </a:lnTo>
                    <a:lnTo>
                      <a:pt x="2008797" y="7199"/>
                    </a:lnTo>
                    <a:lnTo>
                      <a:pt x="1991694" y="899"/>
                    </a:lnTo>
                    <a:lnTo>
                      <a:pt x="195839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5">
                <a:extLst>
                  <a:ext uri="{FF2B5EF4-FFF2-40B4-BE49-F238E27FC236}">
                    <a16:creationId xmlns:a16="http://schemas.microsoft.com/office/drawing/2014/main" id="{F3DFAC94-FAB3-40EE-87E1-C7DB566BDA25}"/>
                  </a:ext>
                </a:extLst>
              </p:cNvPr>
              <p:cNvSpPr txBox="1"/>
              <p:nvPr/>
            </p:nvSpPr>
            <p:spPr>
              <a:xfrm>
                <a:off x="1491545" y="1788165"/>
                <a:ext cx="808421" cy="184666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lang="ko-KR" altLang="en-US" sz="1100" spc="240" dirty="0" err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안상수2006굵은"/>
                  </a:rPr>
                  <a:t>치구설계</a:t>
                </a:r>
                <a:endParaRPr sz="1100" dirty="0">
                  <a:latin typeface="맑은 고딕" panose="020B0503020000020004" pitchFamily="50" charset="-127"/>
                  <a:ea typeface="맑은 고딕" panose="020B0503020000020004" pitchFamily="50" charset="-127"/>
                  <a:cs typeface="안상수2006굵은"/>
                </a:endParaRPr>
              </a:p>
            </p:txBody>
          </p:sp>
          <p:grpSp>
            <p:nvGrpSpPr>
              <p:cNvPr id="179" name="object 11">
                <a:extLst>
                  <a:ext uri="{FF2B5EF4-FFF2-40B4-BE49-F238E27FC236}">
                    <a16:creationId xmlns:a16="http://schemas.microsoft.com/office/drawing/2014/main" id="{FD4BEFBA-3701-4F2F-AC52-D0FB9FE3A7E5}"/>
                  </a:ext>
                </a:extLst>
              </p:cNvPr>
              <p:cNvGrpSpPr/>
              <p:nvPr/>
            </p:nvGrpSpPr>
            <p:grpSpPr>
              <a:xfrm>
                <a:off x="840898" y="2591724"/>
                <a:ext cx="2016125" cy="217804"/>
                <a:chOff x="863993" y="5308790"/>
                <a:chExt cx="2016125" cy="217804"/>
              </a:xfrm>
            </p:grpSpPr>
            <p:sp>
              <p:nvSpPr>
                <p:cNvPr id="191" name="object 12">
                  <a:extLst>
                    <a:ext uri="{FF2B5EF4-FFF2-40B4-BE49-F238E27FC236}">
                      <a16:creationId xmlns:a16="http://schemas.microsoft.com/office/drawing/2014/main" id="{D16C45EB-8A77-486C-82D7-18FE87C0FFCC}"/>
                    </a:ext>
                  </a:extLst>
                </p:cNvPr>
                <p:cNvSpPr/>
                <p:nvPr/>
              </p:nvSpPr>
              <p:spPr>
                <a:xfrm>
                  <a:off x="863993" y="5313870"/>
                  <a:ext cx="2016125" cy="20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207645">
                      <a:moveTo>
                        <a:pt x="2015998" y="0"/>
                      </a:moveTo>
                      <a:lnTo>
                        <a:pt x="0" y="0"/>
                      </a:lnTo>
                      <a:lnTo>
                        <a:pt x="0" y="207365"/>
                      </a:lnTo>
                      <a:lnTo>
                        <a:pt x="2015998" y="207365"/>
                      </a:lnTo>
                      <a:lnTo>
                        <a:pt x="2015998" y="0"/>
                      </a:lnTo>
                      <a:close/>
                    </a:path>
                  </a:pathLst>
                </a:custGeom>
                <a:solidFill>
                  <a:srgbClr val="E6E7E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2" name="object 13">
                  <a:extLst>
                    <a:ext uri="{FF2B5EF4-FFF2-40B4-BE49-F238E27FC236}">
                      <a16:creationId xmlns:a16="http://schemas.microsoft.com/office/drawing/2014/main" id="{797A1112-DF62-4645-9724-9C639789B61A}"/>
                    </a:ext>
                  </a:extLst>
                </p:cNvPr>
                <p:cNvSpPr/>
                <p:nvPr/>
              </p:nvSpPr>
              <p:spPr>
                <a:xfrm>
                  <a:off x="869080" y="5313870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3" name="object 14">
                  <a:extLst>
                    <a:ext uri="{FF2B5EF4-FFF2-40B4-BE49-F238E27FC236}">
                      <a16:creationId xmlns:a16="http://schemas.microsoft.com/office/drawing/2014/main" id="{D1D90438-0AB8-48C0-8FCC-2013BE8309EA}"/>
                    </a:ext>
                  </a:extLst>
                </p:cNvPr>
                <p:cNvSpPr/>
                <p:nvPr/>
              </p:nvSpPr>
              <p:spPr>
                <a:xfrm>
                  <a:off x="869080" y="5521229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4" name="object 15">
                  <a:extLst>
                    <a:ext uri="{FF2B5EF4-FFF2-40B4-BE49-F238E27FC236}">
                      <a16:creationId xmlns:a16="http://schemas.microsoft.com/office/drawing/2014/main" id="{4D81F74E-7D70-436E-926C-F0EB2FB154C6}"/>
                    </a:ext>
                  </a:extLst>
                </p:cNvPr>
                <p:cNvSpPr/>
                <p:nvPr/>
              </p:nvSpPr>
              <p:spPr>
                <a:xfrm>
                  <a:off x="889340" y="5313870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5" name="object 16">
                  <a:extLst>
                    <a:ext uri="{FF2B5EF4-FFF2-40B4-BE49-F238E27FC236}">
                      <a16:creationId xmlns:a16="http://schemas.microsoft.com/office/drawing/2014/main" id="{FE2AFC64-F40E-4EC0-AF0E-42D274952B99}"/>
                    </a:ext>
                  </a:extLst>
                </p:cNvPr>
                <p:cNvSpPr/>
                <p:nvPr/>
              </p:nvSpPr>
              <p:spPr>
                <a:xfrm>
                  <a:off x="863993" y="5308790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98"/>
                      </a:lnTo>
                      <a:lnTo>
                        <a:pt x="5080" y="0"/>
                      </a:lnTo>
                      <a:lnTo>
                        <a:pt x="1485" y="1498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98"/>
                      </a:lnTo>
                      <a:lnTo>
                        <a:pt x="2010918" y="0"/>
                      </a:lnTo>
                      <a:lnTo>
                        <a:pt x="2007323" y="1498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6" name="object 17">
                  <a:extLst>
                    <a:ext uri="{FF2B5EF4-FFF2-40B4-BE49-F238E27FC236}">
                      <a16:creationId xmlns:a16="http://schemas.microsoft.com/office/drawing/2014/main" id="{8C669FA6-B845-4BA1-907B-A826509C1F13}"/>
                    </a:ext>
                  </a:extLst>
                </p:cNvPr>
                <p:cNvSpPr/>
                <p:nvPr/>
              </p:nvSpPr>
              <p:spPr>
                <a:xfrm>
                  <a:off x="889340" y="5521229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7" name="object 18">
                  <a:extLst>
                    <a:ext uri="{FF2B5EF4-FFF2-40B4-BE49-F238E27FC236}">
                      <a16:creationId xmlns:a16="http://schemas.microsoft.com/office/drawing/2014/main" id="{8B2F7AD1-1A2F-4340-8682-B95A4B69B672}"/>
                    </a:ext>
                  </a:extLst>
                </p:cNvPr>
                <p:cNvSpPr/>
                <p:nvPr/>
              </p:nvSpPr>
              <p:spPr>
                <a:xfrm>
                  <a:off x="863993" y="5516156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85"/>
                      </a:lnTo>
                      <a:lnTo>
                        <a:pt x="5080" y="0"/>
                      </a:lnTo>
                      <a:lnTo>
                        <a:pt x="1485" y="1485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85"/>
                      </a:lnTo>
                      <a:lnTo>
                        <a:pt x="2010918" y="0"/>
                      </a:lnTo>
                      <a:lnTo>
                        <a:pt x="2007323" y="1485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5C410311-E782-49D9-B270-0CF17B79BB12}"/>
                  </a:ext>
                </a:extLst>
              </p:cNvPr>
              <p:cNvSpPr txBox="1"/>
              <p:nvPr/>
            </p:nvSpPr>
            <p:spPr>
              <a:xfrm>
                <a:off x="890643" y="2163935"/>
                <a:ext cx="1485523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50" dirty="0"/>
                  <a:t>1. </a:t>
                </a:r>
                <a:r>
                  <a:rPr lang="ko-KR" altLang="en-US" sz="950" dirty="0" err="1"/>
                  <a:t>작업성</a:t>
                </a:r>
                <a:r>
                  <a:rPr lang="ko-KR" altLang="en-US" sz="950" dirty="0"/>
                  <a:t> 효율 극대화</a:t>
                </a:r>
              </a:p>
            </p:txBody>
          </p:sp>
          <p:grpSp>
            <p:nvGrpSpPr>
              <p:cNvPr id="181" name="object 11">
                <a:extLst>
                  <a:ext uri="{FF2B5EF4-FFF2-40B4-BE49-F238E27FC236}">
                    <a16:creationId xmlns:a16="http://schemas.microsoft.com/office/drawing/2014/main" id="{40B56982-2D92-4A98-ABCB-9363C7768F6A}"/>
                  </a:ext>
                </a:extLst>
              </p:cNvPr>
              <p:cNvGrpSpPr/>
              <p:nvPr/>
            </p:nvGrpSpPr>
            <p:grpSpPr>
              <a:xfrm>
                <a:off x="840898" y="2807453"/>
                <a:ext cx="2016125" cy="217804"/>
                <a:chOff x="863993" y="5308790"/>
                <a:chExt cx="2016125" cy="217804"/>
              </a:xfrm>
              <a:noFill/>
            </p:grpSpPr>
            <p:sp>
              <p:nvSpPr>
                <p:cNvPr id="184" name="object 12">
                  <a:extLst>
                    <a:ext uri="{FF2B5EF4-FFF2-40B4-BE49-F238E27FC236}">
                      <a16:creationId xmlns:a16="http://schemas.microsoft.com/office/drawing/2014/main" id="{3A207587-CC6F-4AA4-9590-2BB7E06CE40F}"/>
                    </a:ext>
                  </a:extLst>
                </p:cNvPr>
                <p:cNvSpPr/>
                <p:nvPr/>
              </p:nvSpPr>
              <p:spPr>
                <a:xfrm>
                  <a:off x="863993" y="5313870"/>
                  <a:ext cx="2016125" cy="20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207645">
                      <a:moveTo>
                        <a:pt x="2015998" y="0"/>
                      </a:moveTo>
                      <a:lnTo>
                        <a:pt x="0" y="0"/>
                      </a:lnTo>
                      <a:lnTo>
                        <a:pt x="0" y="207365"/>
                      </a:lnTo>
                      <a:lnTo>
                        <a:pt x="2015998" y="207365"/>
                      </a:lnTo>
                      <a:lnTo>
                        <a:pt x="2015998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5" name="object 13">
                  <a:extLst>
                    <a:ext uri="{FF2B5EF4-FFF2-40B4-BE49-F238E27FC236}">
                      <a16:creationId xmlns:a16="http://schemas.microsoft.com/office/drawing/2014/main" id="{B11E6F03-4909-4CF4-9C87-AE82A66CC237}"/>
                    </a:ext>
                  </a:extLst>
                </p:cNvPr>
                <p:cNvSpPr/>
                <p:nvPr/>
              </p:nvSpPr>
              <p:spPr>
                <a:xfrm>
                  <a:off x="869080" y="5313870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grpFill/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6" name="object 14">
                  <a:extLst>
                    <a:ext uri="{FF2B5EF4-FFF2-40B4-BE49-F238E27FC236}">
                      <a16:creationId xmlns:a16="http://schemas.microsoft.com/office/drawing/2014/main" id="{FF777C50-7B45-4F03-9C70-E0DA1ECBC8C8}"/>
                    </a:ext>
                  </a:extLst>
                </p:cNvPr>
                <p:cNvSpPr/>
                <p:nvPr/>
              </p:nvSpPr>
              <p:spPr>
                <a:xfrm>
                  <a:off x="869080" y="5521229"/>
                  <a:ext cx="20059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964">
                      <a:moveTo>
                        <a:pt x="0" y="0"/>
                      </a:moveTo>
                      <a:lnTo>
                        <a:pt x="2005838" y="0"/>
                      </a:lnTo>
                    </a:path>
                  </a:pathLst>
                </a:custGeom>
                <a:grpFill/>
                <a:ln w="1016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7" name="object 15">
                  <a:extLst>
                    <a:ext uri="{FF2B5EF4-FFF2-40B4-BE49-F238E27FC236}">
                      <a16:creationId xmlns:a16="http://schemas.microsoft.com/office/drawing/2014/main" id="{F7AF54A2-C398-4447-9FCC-B8A2611121D0}"/>
                    </a:ext>
                  </a:extLst>
                </p:cNvPr>
                <p:cNvSpPr/>
                <p:nvPr/>
              </p:nvSpPr>
              <p:spPr>
                <a:xfrm>
                  <a:off x="889340" y="5313870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grpFill/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8" name="object 16">
                  <a:extLst>
                    <a:ext uri="{FF2B5EF4-FFF2-40B4-BE49-F238E27FC236}">
                      <a16:creationId xmlns:a16="http://schemas.microsoft.com/office/drawing/2014/main" id="{E0B5A065-4BF0-46D0-9ACA-39F26CFE582E}"/>
                    </a:ext>
                  </a:extLst>
                </p:cNvPr>
                <p:cNvSpPr/>
                <p:nvPr/>
              </p:nvSpPr>
              <p:spPr>
                <a:xfrm>
                  <a:off x="863993" y="5308790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98"/>
                      </a:lnTo>
                      <a:lnTo>
                        <a:pt x="5080" y="0"/>
                      </a:lnTo>
                      <a:lnTo>
                        <a:pt x="1485" y="1498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98"/>
                      </a:lnTo>
                      <a:lnTo>
                        <a:pt x="2010918" y="0"/>
                      </a:lnTo>
                      <a:lnTo>
                        <a:pt x="2007323" y="1498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9" name="object 17">
                  <a:extLst>
                    <a:ext uri="{FF2B5EF4-FFF2-40B4-BE49-F238E27FC236}">
                      <a16:creationId xmlns:a16="http://schemas.microsoft.com/office/drawing/2014/main" id="{555B21AD-D100-448D-8D46-B4F14FF83901}"/>
                    </a:ext>
                  </a:extLst>
                </p:cNvPr>
                <p:cNvSpPr/>
                <p:nvPr/>
              </p:nvSpPr>
              <p:spPr>
                <a:xfrm>
                  <a:off x="889340" y="5521229"/>
                  <a:ext cx="19754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485">
                      <a:moveTo>
                        <a:pt x="0" y="0"/>
                      </a:moveTo>
                      <a:lnTo>
                        <a:pt x="1975446" y="0"/>
                      </a:lnTo>
                    </a:path>
                  </a:pathLst>
                </a:custGeom>
                <a:grpFill/>
                <a:ln w="10160">
                  <a:solidFill>
                    <a:srgbClr val="231F20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0" name="object 18">
                  <a:extLst>
                    <a:ext uri="{FF2B5EF4-FFF2-40B4-BE49-F238E27FC236}">
                      <a16:creationId xmlns:a16="http://schemas.microsoft.com/office/drawing/2014/main" id="{DC685469-64DA-40AE-BD2D-6FF713A4181E}"/>
                    </a:ext>
                  </a:extLst>
                </p:cNvPr>
                <p:cNvSpPr/>
                <p:nvPr/>
              </p:nvSpPr>
              <p:spPr>
                <a:xfrm>
                  <a:off x="863993" y="5516156"/>
                  <a:ext cx="2016125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125" h="10160">
                      <a:moveTo>
                        <a:pt x="10160" y="5080"/>
                      </a:moveTo>
                      <a:lnTo>
                        <a:pt x="8674" y="1485"/>
                      </a:lnTo>
                      <a:lnTo>
                        <a:pt x="5080" y="0"/>
                      </a:lnTo>
                      <a:lnTo>
                        <a:pt x="1485" y="1485"/>
                      </a:lnTo>
                      <a:lnTo>
                        <a:pt x="0" y="5080"/>
                      </a:lnTo>
                      <a:lnTo>
                        <a:pt x="1485" y="8674"/>
                      </a:lnTo>
                      <a:lnTo>
                        <a:pt x="5080" y="10160"/>
                      </a:lnTo>
                      <a:lnTo>
                        <a:pt x="8674" y="8674"/>
                      </a:lnTo>
                      <a:lnTo>
                        <a:pt x="10160" y="5080"/>
                      </a:lnTo>
                      <a:close/>
                    </a:path>
                    <a:path w="2016125" h="10160">
                      <a:moveTo>
                        <a:pt x="2015998" y="5080"/>
                      </a:moveTo>
                      <a:lnTo>
                        <a:pt x="2014512" y="1485"/>
                      </a:lnTo>
                      <a:lnTo>
                        <a:pt x="2010918" y="0"/>
                      </a:lnTo>
                      <a:lnTo>
                        <a:pt x="2007323" y="1485"/>
                      </a:lnTo>
                      <a:lnTo>
                        <a:pt x="2005838" y="5080"/>
                      </a:lnTo>
                      <a:lnTo>
                        <a:pt x="2007323" y="8674"/>
                      </a:lnTo>
                      <a:lnTo>
                        <a:pt x="2010918" y="10160"/>
                      </a:lnTo>
                      <a:lnTo>
                        <a:pt x="2014512" y="8674"/>
                      </a:lnTo>
                      <a:lnTo>
                        <a:pt x="2015998" y="508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9AA76C11-4A80-422A-A738-3611ED4060FD}"/>
                  </a:ext>
                </a:extLst>
              </p:cNvPr>
              <p:cNvSpPr txBox="1"/>
              <p:nvPr/>
            </p:nvSpPr>
            <p:spPr>
              <a:xfrm>
                <a:off x="905453" y="2608583"/>
                <a:ext cx="1260658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50" dirty="0"/>
                  <a:t>3. </a:t>
                </a:r>
                <a:r>
                  <a:rPr lang="ko-KR" altLang="en-US" sz="950" dirty="0"/>
                  <a:t>제품 실현 가능성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BCF7B9C-0214-4E19-A7B8-6D2805378C5A}"/>
                  </a:ext>
                </a:extLst>
              </p:cNvPr>
              <p:cNvSpPr txBox="1"/>
              <p:nvPr/>
            </p:nvSpPr>
            <p:spPr>
              <a:xfrm>
                <a:off x="914867" y="2823278"/>
                <a:ext cx="1409517" cy="238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50" dirty="0"/>
                  <a:t>4. </a:t>
                </a:r>
                <a:r>
                  <a:rPr lang="ko-KR" altLang="en-US" sz="950" dirty="0"/>
                  <a:t>각종 </a:t>
                </a:r>
                <a:r>
                  <a:rPr lang="ko-KR" altLang="en-US" sz="950" dirty="0" err="1"/>
                  <a:t>치구</a:t>
                </a:r>
                <a:r>
                  <a:rPr lang="ko-KR" altLang="en-US" sz="950" dirty="0"/>
                  <a:t> 자체 제작</a:t>
                </a: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9FC2DC2-7399-4D68-AFCD-63147735DAE4}"/>
                </a:ext>
              </a:extLst>
            </p:cNvPr>
            <p:cNvSpPr txBox="1"/>
            <p:nvPr/>
          </p:nvSpPr>
          <p:spPr>
            <a:xfrm>
              <a:off x="8689975" y="8556661"/>
              <a:ext cx="1310874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50" dirty="0"/>
                <a:t>2.</a:t>
              </a:r>
              <a:r>
                <a:rPr lang="ko-KR" altLang="en-US" sz="950" dirty="0"/>
                <a:t> </a:t>
              </a:r>
              <a:r>
                <a:rPr lang="ko-KR" altLang="en-US" sz="950" dirty="0" err="1"/>
                <a:t>치구의</a:t>
              </a:r>
              <a:r>
                <a:rPr lang="ko-KR" altLang="en-US" sz="950" dirty="0"/>
                <a:t> 안정성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794" y="6802893"/>
            <a:ext cx="6382509" cy="3194189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E5822319-5D47-4E05-90E1-B0317F34F1D6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1C438AFB-07E2-47C4-B451-DBEBF4EBBA53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4AC9ABC-3DE5-41DF-A2DE-9DCF2556A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B379D7A8-7F8F-4BEA-B9E5-D5F7AF1B3064}"/>
              </a:ext>
            </a:extLst>
          </p:cNvPr>
          <p:cNvSpPr/>
          <p:nvPr/>
        </p:nvSpPr>
        <p:spPr>
          <a:xfrm>
            <a:off x="1187450" y="8743258"/>
            <a:ext cx="4724400" cy="1606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B7B50-25AF-4D21-904C-211307C24008}"/>
              </a:ext>
            </a:extLst>
          </p:cNvPr>
          <p:cNvSpPr txBox="1"/>
          <p:nvPr/>
        </p:nvSpPr>
        <p:spPr>
          <a:xfrm>
            <a:off x="806450" y="8667314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1</a:t>
            </a:r>
            <a:r>
              <a:rPr lang="ko-KR" altLang="en-US" sz="1050" b="1" dirty="0">
                <a:latin typeface="+mn-ea"/>
              </a:rPr>
              <a:t>공장</a:t>
            </a:r>
            <a:r>
              <a:rPr lang="en-US" altLang="ko-KR" sz="1050" dirty="0">
                <a:latin typeface="+mn-ea"/>
              </a:rPr>
              <a:t>: </a:t>
            </a:r>
            <a:r>
              <a:rPr lang="ko-KR" altLang="en-US" sz="1050" dirty="0">
                <a:latin typeface="+mn-ea"/>
              </a:rPr>
              <a:t>경남 진주시 </a:t>
            </a:r>
            <a:r>
              <a:rPr lang="ko-KR" altLang="en-US" sz="1050" dirty="0" err="1">
                <a:latin typeface="+mn-ea"/>
              </a:rPr>
              <a:t>정촌면</a:t>
            </a:r>
            <a:r>
              <a:rPr lang="ko-KR" altLang="en-US" sz="1050" dirty="0">
                <a:latin typeface="+mn-ea"/>
              </a:rPr>
              <a:t> </a:t>
            </a:r>
            <a:r>
              <a:rPr lang="ko-KR" altLang="en-US" sz="1050" dirty="0" err="1">
                <a:latin typeface="+mn-ea"/>
              </a:rPr>
              <a:t>산업로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79</a:t>
            </a:r>
            <a:r>
              <a:rPr lang="ko-KR" altLang="en-US" sz="1050" dirty="0" err="1">
                <a:latin typeface="+mn-ea"/>
              </a:rPr>
              <a:t>번길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2</a:t>
            </a:r>
            <a:r>
              <a:rPr lang="ko-KR" altLang="en-US" sz="1050" b="1" dirty="0">
                <a:latin typeface="+mn-ea"/>
              </a:rPr>
              <a:t>공장</a:t>
            </a:r>
            <a:r>
              <a:rPr lang="en-US" altLang="ko-KR" sz="1050" dirty="0">
                <a:latin typeface="+mn-ea"/>
              </a:rPr>
              <a:t>: </a:t>
            </a:r>
            <a:r>
              <a:rPr lang="ko-KR" altLang="en-US" sz="1050" dirty="0">
                <a:latin typeface="+mn-ea"/>
              </a:rPr>
              <a:t>경남 진주시 </a:t>
            </a:r>
            <a:r>
              <a:rPr lang="ko-KR" altLang="en-US" sz="1050" dirty="0" err="1">
                <a:latin typeface="+mn-ea"/>
              </a:rPr>
              <a:t>남강로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1385</a:t>
            </a:r>
            <a:r>
              <a:rPr lang="ko-KR" altLang="en-US" sz="1050" dirty="0" err="1">
                <a:latin typeface="+mn-ea"/>
              </a:rPr>
              <a:t>번길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n-ea"/>
              </a:rPr>
              <a:t>---------------------------------------------------------------------------------------------------------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FACTORY 1</a:t>
            </a:r>
            <a:r>
              <a:rPr lang="en-US" altLang="ko-KR" sz="1050" dirty="0">
                <a:latin typeface="+mn-ea"/>
              </a:rPr>
              <a:t>: 5, </a:t>
            </a:r>
            <a:r>
              <a:rPr lang="en-US" altLang="ko-KR" sz="1050" dirty="0" err="1">
                <a:latin typeface="+mn-ea"/>
              </a:rPr>
              <a:t>Saneop-ro</a:t>
            </a:r>
            <a:r>
              <a:rPr lang="en-US" altLang="ko-KR" sz="1050" dirty="0">
                <a:latin typeface="+mn-ea"/>
              </a:rPr>
              <a:t> 79beon-gil, </a:t>
            </a:r>
            <a:r>
              <a:rPr lang="en-US" altLang="ko-KR" sz="1050" dirty="0" err="1">
                <a:latin typeface="+mn-ea"/>
              </a:rPr>
              <a:t>Jeongchon-myeon</a:t>
            </a:r>
            <a:r>
              <a:rPr lang="en-US" altLang="ko-KR" sz="1050" dirty="0">
                <a:latin typeface="+mn-ea"/>
              </a:rPr>
              <a:t>, Jinju-</a:t>
            </a:r>
            <a:r>
              <a:rPr lang="en-US" altLang="ko-KR" sz="1050" dirty="0" err="1">
                <a:latin typeface="+mn-ea"/>
              </a:rPr>
              <a:t>si</a:t>
            </a:r>
            <a:r>
              <a:rPr lang="en-US" altLang="ko-KR" sz="1050" dirty="0">
                <a:latin typeface="+mn-ea"/>
              </a:rPr>
              <a:t>, </a:t>
            </a:r>
            <a:r>
              <a:rPr lang="en-US" altLang="ko-KR" sz="1050" dirty="0" err="1">
                <a:latin typeface="+mn-ea"/>
              </a:rPr>
              <a:t>Gyeongsangnam-do,Korea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FACTORY 2</a:t>
            </a:r>
            <a:r>
              <a:rPr lang="en-US" altLang="ko-KR" sz="1050" dirty="0">
                <a:latin typeface="+mn-ea"/>
              </a:rPr>
              <a:t>: 11, </a:t>
            </a:r>
            <a:r>
              <a:rPr lang="en-US" altLang="ko-KR" sz="1050" dirty="0" err="1">
                <a:latin typeface="+mn-ea"/>
              </a:rPr>
              <a:t>Namgang-ro</a:t>
            </a:r>
            <a:r>
              <a:rPr lang="en-US" altLang="ko-KR" sz="1050" dirty="0">
                <a:latin typeface="+mn-ea"/>
              </a:rPr>
              <a:t> 1385beon-gil, Jinju-</a:t>
            </a:r>
            <a:r>
              <a:rPr lang="en-US" altLang="ko-KR" sz="1050" dirty="0" err="1">
                <a:latin typeface="+mn-ea"/>
              </a:rPr>
              <a:t>si</a:t>
            </a:r>
            <a:r>
              <a:rPr lang="en-US" altLang="ko-KR" sz="1050" dirty="0">
                <a:latin typeface="+mn-ea"/>
              </a:rPr>
              <a:t>, </a:t>
            </a:r>
            <a:r>
              <a:rPr lang="en-US" altLang="ko-KR" sz="1050" dirty="0" err="1">
                <a:latin typeface="+mn-ea"/>
              </a:rPr>
              <a:t>Gyeongsangnam-do,Korea</a:t>
            </a:r>
            <a:r>
              <a:rPr lang="en-US" altLang="ko-KR" sz="1050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050" b="1" dirty="0">
                <a:latin typeface="+mn-ea"/>
              </a:rPr>
              <a:t>TEL</a:t>
            </a:r>
            <a:r>
              <a:rPr lang="en-US" altLang="ko-KR" sz="1050" dirty="0">
                <a:latin typeface="+mn-ea"/>
              </a:rPr>
              <a:t>: 82-55-758-0016  </a:t>
            </a:r>
            <a:r>
              <a:rPr lang="en-US" altLang="ko-KR" sz="1050" b="1" dirty="0">
                <a:latin typeface="+mn-ea"/>
              </a:rPr>
              <a:t>FAX</a:t>
            </a:r>
            <a:r>
              <a:rPr lang="en-US" altLang="ko-KR" sz="1050" dirty="0">
                <a:latin typeface="+mn-ea"/>
              </a:rPr>
              <a:t>: </a:t>
            </a:r>
            <a:r>
              <a:rPr lang="en-US" altLang="ko-KR" sz="1050" dirty="0" smtClean="0">
                <a:latin typeface="+mn-ea"/>
              </a:rPr>
              <a:t>82-55-758-0019</a:t>
            </a: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latin typeface="+mn-ea"/>
              </a:rPr>
              <a:t>---------------------------------------------------------------------------------------------------------</a:t>
            </a:r>
          </a:p>
          <a:p>
            <a:pPr>
              <a:lnSpc>
                <a:spcPct val="150000"/>
              </a:lnSpc>
            </a:pPr>
            <a:r>
              <a:rPr lang="en-US" altLang="ko-KR" sz="1050" dirty="0">
                <a:latin typeface="+mn-ea"/>
              </a:rPr>
              <a:t>http://www.dongyang-home.co.kr/bbs/content.php?co_id=kor_main</a:t>
            </a:r>
            <a:endParaRPr lang="ko-KR" altLang="en-US" sz="1050" dirty="0"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3080F6A-81B4-42B8-BAD3-CBD33BBD6BAE}"/>
              </a:ext>
            </a:extLst>
          </p:cNvPr>
          <p:cNvSpPr/>
          <p:nvPr/>
        </p:nvSpPr>
        <p:spPr>
          <a:xfrm>
            <a:off x="3930650" y="8851900"/>
            <a:ext cx="37782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b="1" dirty="0">
                <a:latin typeface="+mn-ea"/>
              </a:rPr>
              <a:t>TEL</a:t>
            </a:r>
            <a:r>
              <a:rPr lang="en-US" altLang="ko-KR" sz="1100" dirty="0">
                <a:latin typeface="+mn-ea"/>
              </a:rPr>
              <a:t>: 055-758-0016  </a:t>
            </a:r>
            <a:r>
              <a:rPr lang="en-US" altLang="ko-KR" sz="1100" b="1" dirty="0">
                <a:latin typeface="+mn-ea"/>
              </a:rPr>
              <a:t>FAX</a:t>
            </a:r>
            <a:r>
              <a:rPr lang="en-US" altLang="ko-KR" sz="1100" dirty="0">
                <a:latin typeface="+mn-ea"/>
              </a:rPr>
              <a:t>: 055-758-0019</a:t>
            </a:r>
            <a:endParaRPr lang="ko-KR" altLang="en-US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0D11EEE-8C8F-4EB9-8AC3-849F42DFBDA9}"/>
              </a:ext>
            </a:extLst>
          </p:cNvPr>
          <p:cNvSpPr/>
          <p:nvPr/>
        </p:nvSpPr>
        <p:spPr>
          <a:xfrm>
            <a:off x="1254125" y="8242300"/>
            <a:ext cx="2143125" cy="500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8FB6274-541F-46AF-9176-1E05DEE08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8165155"/>
            <a:ext cx="2177396" cy="531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10140404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5" dirty="0">
                <a:solidFill>
                  <a:srgbClr val="231F20"/>
                </a:solidFill>
                <a:latin typeface="휴먼옛체"/>
                <a:cs typeface="휴먼옛체"/>
              </a:rPr>
              <a:t>2</a:t>
            </a:r>
            <a:endParaRPr sz="1000">
              <a:latin typeface="휴먼옛체"/>
              <a:cs typeface="휴먼옛체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" y="0"/>
            <a:ext cx="7559037" cy="1069200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F54904B-4E73-45CE-965D-475613D97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6565900"/>
            <a:ext cx="876422" cy="228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DDD8F1-B5BD-4C3F-AA1D-F1A2CEC9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5" y="6565900"/>
            <a:ext cx="876422" cy="228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75C8788-0962-459A-9269-5AC323CA6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" y="3941291"/>
            <a:ext cx="449089" cy="2583665"/>
          </a:xfrm>
          <a:prstGeom prst="rect">
            <a:avLst/>
          </a:prstGeom>
          <a:effectLst/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9AB9BB1-EFB0-46AB-9639-6F7424040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63" y="3822212"/>
            <a:ext cx="238158" cy="23815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22BEF50-FF05-4094-A15A-D25B270AC77C}"/>
              </a:ext>
            </a:extLst>
          </p:cNvPr>
          <p:cNvSpPr/>
          <p:nvPr/>
        </p:nvSpPr>
        <p:spPr>
          <a:xfrm>
            <a:off x="756696" y="3803515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01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F1D017F-BB5E-4B42-899D-8A46E06EF363}"/>
              </a:ext>
            </a:extLst>
          </p:cNvPr>
          <p:cNvSpPr/>
          <p:nvPr/>
        </p:nvSpPr>
        <p:spPr>
          <a:xfrm>
            <a:off x="756696" y="4120992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02</a:t>
            </a:r>
          </a:p>
          <a:p>
            <a:endParaRPr lang="en-US" altLang="ko-KR" sz="1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95BC95-18EE-4AEF-90FA-74E7F5D7AA74}"/>
              </a:ext>
            </a:extLst>
          </p:cNvPr>
          <p:cNvSpPr/>
          <p:nvPr/>
        </p:nvSpPr>
        <p:spPr>
          <a:xfrm>
            <a:off x="756696" y="4415682"/>
            <a:ext cx="3930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03</a:t>
            </a:r>
          </a:p>
          <a:p>
            <a:endParaRPr lang="en-US" altLang="ko-KR" sz="1400" b="1" dirty="0">
              <a:solidFill>
                <a:srgbClr val="FF0000"/>
              </a:solidFill>
              <a:latin typeface="+mj-ea"/>
            </a:endParaRPr>
          </a:p>
          <a:p>
            <a:endParaRPr lang="en-US" altLang="ko-KR" sz="1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0D5BE07-1746-4E12-818E-AD33690D4A1C}"/>
              </a:ext>
            </a:extLst>
          </p:cNvPr>
          <p:cNvSpPr/>
          <p:nvPr/>
        </p:nvSpPr>
        <p:spPr>
          <a:xfrm>
            <a:off x="756696" y="4709903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04</a:t>
            </a:r>
          </a:p>
          <a:p>
            <a:endParaRPr lang="en-US" altLang="ko-KR" sz="1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3245C07-0469-4EEB-A142-B047DD42C466}"/>
              </a:ext>
            </a:extLst>
          </p:cNvPr>
          <p:cNvSpPr/>
          <p:nvPr/>
        </p:nvSpPr>
        <p:spPr>
          <a:xfrm>
            <a:off x="756696" y="5037204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05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95ADE7-749C-40CB-A593-F71AF9F2CCEC}"/>
              </a:ext>
            </a:extLst>
          </p:cNvPr>
          <p:cNvSpPr/>
          <p:nvPr/>
        </p:nvSpPr>
        <p:spPr>
          <a:xfrm>
            <a:off x="756696" y="5339758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06</a:t>
            </a:r>
          </a:p>
          <a:p>
            <a:endParaRPr lang="en-US" altLang="ko-KR" sz="1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7F4DD94-FC7C-46A0-B0ED-A8BA0FABFF21}"/>
              </a:ext>
            </a:extLst>
          </p:cNvPr>
          <p:cNvSpPr/>
          <p:nvPr/>
        </p:nvSpPr>
        <p:spPr>
          <a:xfrm>
            <a:off x="756696" y="5667059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07</a:t>
            </a:r>
          </a:p>
          <a:p>
            <a:endParaRPr lang="en-US" altLang="ko-KR" sz="1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DC75E24-07A4-46AB-9476-212BB42EAC2F}"/>
              </a:ext>
            </a:extLst>
          </p:cNvPr>
          <p:cNvSpPr/>
          <p:nvPr/>
        </p:nvSpPr>
        <p:spPr>
          <a:xfrm>
            <a:off x="756696" y="5949141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08</a:t>
            </a:r>
          </a:p>
          <a:p>
            <a:endParaRPr lang="en-US" altLang="ko-KR" sz="1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D5386F2-E8E5-4B2A-A5A7-F89035BE0165}"/>
              </a:ext>
            </a:extLst>
          </p:cNvPr>
          <p:cNvSpPr/>
          <p:nvPr/>
        </p:nvSpPr>
        <p:spPr>
          <a:xfrm>
            <a:off x="756696" y="6251695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5300" y="2588983"/>
            <a:ext cx="10071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800" b="1" spc="-225" dirty="0">
                <a:solidFill>
                  <a:srgbClr val="58595B"/>
                </a:solidFill>
                <a:latin typeface="맑은고딕"/>
                <a:cs typeface="휴먼둥근헤드라인"/>
              </a:rPr>
              <a:t>인사말</a:t>
            </a:r>
            <a:endParaRPr lang="ko-KR" altLang="en-US" sz="2800" b="1" dirty="0">
              <a:latin typeface="맑은고딕"/>
              <a:cs typeface="휴먼둥근헤드라인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5300" y="3795298"/>
            <a:ext cx="5389445" cy="180934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lang="ko-KR" altLang="en-US" sz="1200" spc="-160" dirty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우선</a:t>
            </a:r>
            <a:r>
              <a:rPr lang="en-US" altLang="ko-KR" sz="1200" spc="-40" dirty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,</a:t>
            </a:r>
            <a:r>
              <a:rPr lang="ko-KR" altLang="en-US" sz="1200" spc="-105" dirty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저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희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회사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성원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해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주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신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모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든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분에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게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진심으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50" dirty="0">
                <a:solidFill>
                  <a:srgbClr val="231F20"/>
                </a:solidFill>
                <a:latin typeface="+mn-ea"/>
                <a:cs typeface="휴먼옛체"/>
              </a:rPr>
              <a:t>감사드립니다</a:t>
            </a:r>
            <a:r>
              <a:rPr lang="en-US" altLang="ko-KR" sz="1200" spc="-150" dirty="0">
                <a:solidFill>
                  <a:srgbClr val="231F20"/>
                </a:solidFill>
                <a:latin typeface="+mn-ea"/>
                <a:cs typeface="휴먼옛체"/>
              </a:rPr>
              <a:t>.</a:t>
            </a:r>
            <a:endParaRPr lang="ko-KR" altLang="en-US" sz="1200" dirty="0">
              <a:latin typeface="+mn-ea"/>
              <a:cs typeface="휴먼옛체"/>
            </a:endParaRPr>
          </a:p>
          <a:p>
            <a:pPr marL="12700" marR="5080" algn="just">
              <a:lnSpc>
                <a:spcPct val="138900"/>
              </a:lnSpc>
            </a:pPr>
            <a:r>
              <a:rPr lang="en-US" altLang="ko-KR" sz="1200" spc="-45" dirty="0">
                <a:solidFill>
                  <a:srgbClr val="231F20"/>
                </a:solidFill>
                <a:latin typeface="+mn-ea"/>
                <a:cs typeface="휴먼옛체"/>
              </a:rPr>
              <a:t>1995</a:t>
            </a:r>
            <a:r>
              <a:rPr lang="ko-KR" altLang="en-US" sz="1200" spc="-55" dirty="0">
                <a:solidFill>
                  <a:srgbClr val="231F20"/>
                </a:solidFill>
                <a:latin typeface="+mn-ea"/>
                <a:cs typeface="휴먼옛체"/>
              </a:rPr>
              <a:t>년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 err="1">
                <a:solidFill>
                  <a:srgbClr val="231F20"/>
                </a:solidFill>
                <a:latin typeface="+mn-ea"/>
                <a:cs typeface="휴먼옛체"/>
              </a:rPr>
              <a:t>동양강업</a:t>
            </a:r>
            <a:r>
              <a:rPr lang="ko-KR" altLang="en-US" sz="1200" spc="-155" dirty="0" err="1">
                <a:solidFill>
                  <a:srgbClr val="231F20"/>
                </a:solidFill>
                <a:latin typeface="+mn-ea"/>
                <a:cs typeface="휴먼옛체"/>
              </a:rPr>
              <a:t>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en-US" altLang="ko-KR" sz="1200" spc="-45" dirty="0">
                <a:solidFill>
                  <a:srgbClr val="231F20"/>
                </a:solidFill>
                <a:latin typeface="+mn-ea"/>
                <a:cs typeface="휴먼옛체"/>
              </a:rPr>
              <a:t>2008</a:t>
            </a:r>
            <a:r>
              <a:rPr lang="ko-KR" altLang="en-US" sz="1200" spc="-55" dirty="0">
                <a:solidFill>
                  <a:srgbClr val="231F20"/>
                </a:solidFill>
                <a:latin typeface="+mn-ea"/>
                <a:cs typeface="휴먼옛체"/>
              </a:rPr>
              <a:t>년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창업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en-US" altLang="ko-KR" sz="1200" spc="-135" dirty="0">
                <a:solidFill>
                  <a:srgbClr val="231F20"/>
                </a:solidFill>
                <a:latin typeface="+mn-ea"/>
                <a:cs typeface="휴먼옛체"/>
              </a:rPr>
              <a:t>(</a:t>
            </a:r>
            <a:r>
              <a:rPr lang="ko-KR" altLang="en-US" sz="1200" spc="-135" dirty="0">
                <a:solidFill>
                  <a:srgbClr val="231F20"/>
                </a:solidFill>
                <a:latin typeface="+mn-ea"/>
                <a:cs typeface="휴먼옛체"/>
              </a:rPr>
              <a:t>주</a:t>
            </a:r>
            <a:r>
              <a:rPr lang="en-US" altLang="ko-KR" sz="1200" spc="-135" dirty="0">
                <a:solidFill>
                  <a:srgbClr val="231F20"/>
                </a:solidFill>
                <a:latin typeface="+mn-ea"/>
                <a:cs typeface="휴먼옛체"/>
              </a:rPr>
              <a:t>)</a:t>
            </a:r>
            <a:r>
              <a:rPr lang="ko-KR" altLang="en-US" sz="1200" spc="-135" dirty="0">
                <a:solidFill>
                  <a:srgbClr val="231F20"/>
                </a:solidFill>
                <a:latin typeface="+mn-ea"/>
                <a:cs typeface="휴먼옛체"/>
              </a:rPr>
              <a:t>동양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은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변속기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용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en-US" altLang="ko-KR" sz="1200" spc="-25" dirty="0">
                <a:solidFill>
                  <a:srgbClr val="231F20"/>
                </a:solidFill>
                <a:latin typeface="+mn-ea"/>
                <a:cs typeface="휴먼옛체"/>
              </a:rPr>
              <a:t>SYNCHRONIZ</a:t>
            </a:r>
            <a:r>
              <a:rPr lang="en-US" altLang="ko-KR" sz="1200" spc="-10" dirty="0">
                <a:solidFill>
                  <a:srgbClr val="231F20"/>
                </a:solidFill>
                <a:latin typeface="+mn-ea"/>
                <a:cs typeface="휴먼옛체"/>
              </a:rPr>
              <a:t>E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en-US" altLang="ko-KR" sz="1200" spc="-15" dirty="0">
                <a:solidFill>
                  <a:srgbClr val="231F20"/>
                </a:solidFill>
                <a:latin typeface="+mn-ea"/>
                <a:cs typeface="휴먼옛체"/>
              </a:rPr>
              <a:t>SLEEVE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비롯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자동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차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핵심 부품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을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생산하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는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업체로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끊임없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는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0" dirty="0">
                <a:solidFill>
                  <a:srgbClr val="231F20"/>
                </a:solidFill>
                <a:latin typeface="+mn-ea"/>
                <a:cs typeface="휴먼옛체"/>
              </a:rPr>
              <a:t>연구</a:t>
            </a:r>
            <a:r>
              <a:rPr lang="en-US" altLang="ko-KR" sz="1200" spc="-40" dirty="0">
                <a:solidFill>
                  <a:srgbClr val="231F20"/>
                </a:solidFill>
                <a:latin typeface="+mn-ea"/>
                <a:cs typeface="휴먼옛체"/>
              </a:rPr>
              <a:t>,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개발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40" dirty="0">
                <a:solidFill>
                  <a:srgbClr val="231F20"/>
                </a:solidFill>
                <a:latin typeface="+mn-ea"/>
                <a:cs typeface="휴먼옛체"/>
              </a:rPr>
              <a:t>기술혁신</a:t>
            </a:r>
            <a:r>
              <a:rPr lang="ko-KR" altLang="en-US" sz="1200" spc="-160" dirty="0">
                <a:solidFill>
                  <a:srgbClr val="231F20"/>
                </a:solidFill>
                <a:latin typeface="+mn-ea"/>
                <a:cs typeface="휴먼옛체"/>
              </a:rPr>
              <a:t>으로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고객이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요구하는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제품과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품질을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만족시키기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0" dirty="0">
                <a:solidFill>
                  <a:srgbClr val="231F20"/>
                </a:solidFill>
                <a:latin typeface="+mn-ea"/>
                <a:cs typeface="휴먼옛체"/>
              </a:rPr>
              <a:t>위해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최선을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다하고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45" dirty="0">
                <a:solidFill>
                  <a:srgbClr val="231F20"/>
                </a:solidFill>
                <a:latin typeface="+mn-ea"/>
                <a:cs typeface="휴먼옛체"/>
              </a:rPr>
              <a:t>있습니다</a:t>
            </a:r>
            <a:r>
              <a:rPr lang="en-US" altLang="ko-KR" sz="1200" spc="-145" dirty="0">
                <a:solidFill>
                  <a:srgbClr val="231F20"/>
                </a:solidFill>
                <a:latin typeface="+mn-ea"/>
                <a:cs typeface="휴먼옛체"/>
              </a:rPr>
              <a:t>. </a:t>
            </a:r>
            <a:r>
              <a:rPr lang="ko-KR" altLang="en-US" sz="1200" spc="-160" dirty="0">
                <a:solidFill>
                  <a:srgbClr val="231F20"/>
                </a:solidFill>
                <a:latin typeface="+mn-ea"/>
                <a:cs typeface="휴먼옛체"/>
              </a:rPr>
              <a:t>향후</a:t>
            </a:r>
            <a:r>
              <a:rPr lang="en-US" altLang="ko-KR" sz="1200" spc="-40" dirty="0">
                <a:solidFill>
                  <a:srgbClr val="231F20"/>
                </a:solidFill>
                <a:latin typeface="+mn-ea"/>
                <a:cs typeface="휴먼옛체"/>
              </a:rPr>
              <a:t>,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저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희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en-US" altLang="ko-KR" sz="1200" spc="-135" dirty="0">
                <a:solidFill>
                  <a:srgbClr val="231F20"/>
                </a:solidFill>
                <a:latin typeface="+mn-ea"/>
                <a:cs typeface="휴먼옛체"/>
              </a:rPr>
              <a:t>(</a:t>
            </a:r>
            <a:r>
              <a:rPr lang="ko-KR" altLang="en-US" sz="1200" spc="-135" dirty="0">
                <a:solidFill>
                  <a:srgbClr val="231F20"/>
                </a:solidFill>
                <a:latin typeface="+mn-ea"/>
                <a:cs typeface="휴먼옛체"/>
              </a:rPr>
              <a:t>주</a:t>
            </a:r>
            <a:r>
              <a:rPr lang="en-US" altLang="ko-KR" sz="1200" spc="-135" dirty="0">
                <a:solidFill>
                  <a:srgbClr val="231F20"/>
                </a:solidFill>
                <a:latin typeface="+mn-ea"/>
                <a:cs typeface="휴먼옛체"/>
              </a:rPr>
              <a:t>)</a:t>
            </a:r>
            <a:r>
              <a:rPr lang="ko-KR" altLang="en-US" sz="1200" spc="-135" dirty="0">
                <a:solidFill>
                  <a:srgbClr val="231F20"/>
                </a:solidFill>
                <a:latin typeface="+mn-ea"/>
                <a:cs typeface="휴먼옛체"/>
              </a:rPr>
              <a:t>동양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은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모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든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부문에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현재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에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만족하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지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않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고</a:t>
            </a:r>
            <a:r>
              <a:rPr lang="en-US" altLang="ko-KR" sz="1200" spc="-155" dirty="0">
                <a:solidFill>
                  <a:srgbClr val="231F20"/>
                </a:solidFill>
                <a:latin typeface="+mn-ea"/>
                <a:cs typeface="휴먼옛체"/>
              </a:rPr>
              <a:t>,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그동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안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쌓아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온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30" dirty="0">
                <a:solidFill>
                  <a:srgbClr val="231F20"/>
                </a:solidFill>
                <a:latin typeface="+mn-ea"/>
                <a:cs typeface="휴먼옛체"/>
              </a:rPr>
              <a:t>경험과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신뢰를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바탕으로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미래 지향적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기업투자를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확대해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55" dirty="0">
                <a:solidFill>
                  <a:srgbClr val="231F20"/>
                </a:solidFill>
                <a:latin typeface="+mn-ea"/>
                <a:cs typeface="휴먼옛체"/>
              </a:rPr>
              <a:t>갈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35" dirty="0">
                <a:solidFill>
                  <a:srgbClr val="231F20"/>
                </a:solidFill>
                <a:latin typeface="+mn-ea"/>
                <a:cs typeface="휴먼옛체"/>
              </a:rPr>
              <a:t>것이며</a:t>
            </a:r>
            <a:r>
              <a:rPr lang="en-US" altLang="ko-KR" sz="1200" spc="-135" dirty="0">
                <a:solidFill>
                  <a:srgbClr val="231F20"/>
                </a:solidFill>
                <a:latin typeface="+mn-ea"/>
                <a:cs typeface="휴먼옛체"/>
              </a:rPr>
              <a:t>,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모두가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필요로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하는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기업이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되도록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끊임없이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첨단기술에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도전하는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노력과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시간을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아끼지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65" dirty="0">
                <a:solidFill>
                  <a:srgbClr val="231F20"/>
                </a:solidFill>
                <a:latin typeface="+mn-ea"/>
                <a:cs typeface="휴먼옛체"/>
              </a:rPr>
              <a:t>않도록</a:t>
            </a:r>
            <a:r>
              <a:rPr lang="ko-KR" altLang="en-US" sz="1200" spc="-105" dirty="0">
                <a:solidFill>
                  <a:srgbClr val="231F20"/>
                </a:solidFill>
                <a:latin typeface="+mn-ea"/>
                <a:cs typeface="휴먼옛체"/>
              </a:rPr>
              <a:t> </a:t>
            </a:r>
            <a:r>
              <a:rPr lang="ko-KR" altLang="en-US" sz="1200" spc="-170" dirty="0">
                <a:solidFill>
                  <a:srgbClr val="231F20"/>
                </a:solidFill>
                <a:latin typeface="+mn-ea"/>
                <a:cs typeface="휴먼옛체"/>
              </a:rPr>
              <a:t>하겠</a:t>
            </a:r>
            <a:r>
              <a:rPr lang="ko-KR" altLang="en-US" sz="1200" spc="-135" dirty="0">
                <a:solidFill>
                  <a:srgbClr val="231F20"/>
                </a:solidFill>
                <a:latin typeface="+mn-ea"/>
                <a:cs typeface="휴먼옛체"/>
              </a:rPr>
              <a:t>습니다</a:t>
            </a:r>
            <a:r>
              <a:rPr lang="en-US" altLang="ko-KR" sz="1200" spc="-135" dirty="0" smtClean="0">
                <a:solidFill>
                  <a:srgbClr val="231F20"/>
                </a:solidFill>
                <a:latin typeface="+mn-ea"/>
                <a:cs typeface="휴먼옛체"/>
              </a:rPr>
              <a:t>.</a:t>
            </a:r>
            <a:endParaRPr lang="ko-KR" altLang="en-US" sz="1200" spc="-135" dirty="0">
              <a:solidFill>
                <a:srgbClr val="231F20"/>
              </a:solidFill>
              <a:latin typeface="+mn-ea"/>
              <a:cs typeface="휴먼옛체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5300" y="5880100"/>
            <a:ext cx="530715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/>
            <a:r>
              <a:rPr lang="en-US" altLang="ko-KR" sz="1200" dirty="0">
                <a:latin typeface="+mj-ea"/>
                <a:ea typeface="+mj-ea"/>
                <a:cs typeface="휴먼옛체"/>
              </a:rPr>
              <a:t>First of all, we express our thanks to the clients for cheering and bracing up our company.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Since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established in 1995 Dong Yang Metal Ind.co. and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2008 Dong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Yang </a:t>
            </a:r>
            <a:r>
              <a:rPr lang="en-US" altLang="ko-KR" sz="1200" dirty="0" err="1">
                <a:latin typeface="+mj-ea"/>
                <a:ea typeface="+mj-ea"/>
                <a:cs typeface="휴먼옛체"/>
              </a:rPr>
              <a:t>co.,ltd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. have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been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producing products which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are synchronize-sleeve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at core automotive parts.</a:t>
            </a:r>
          </a:p>
          <a:p>
            <a:pPr marL="12700" algn="just"/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We pledge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to produce the more upgrade, professional and technical products to satisfy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with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new-needs on car that acquired users through continued </a:t>
            </a:r>
            <a:r>
              <a:rPr lang="en-US" altLang="ko-KR" sz="1200" dirty="0" err="1">
                <a:latin typeface="+mj-ea"/>
                <a:ea typeface="+mj-ea"/>
                <a:cs typeface="휴먼옛체"/>
              </a:rPr>
              <a:t>reserch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 and development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activities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as well as through technical reform.</a:t>
            </a:r>
          </a:p>
          <a:p>
            <a:pPr marL="12700" algn="just"/>
            <a:r>
              <a:rPr lang="en-US" altLang="ko-KR" sz="1200" dirty="0">
                <a:latin typeface="+mj-ea"/>
                <a:ea typeface="+mj-ea"/>
                <a:cs typeface="휴먼옛체"/>
              </a:rPr>
              <a:t>We determined to expand a future-oriented investment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based on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the accumulated 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experience </a:t>
            </a:r>
            <a:r>
              <a:rPr lang="en-US" altLang="ko-KR" sz="1200" dirty="0">
                <a:latin typeface="+mj-ea"/>
                <a:ea typeface="+mj-ea"/>
                <a:cs typeface="휴먼옛체"/>
              </a:rPr>
              <a:t>and reliance in order to meet our customers requirements.</a:t>
            </a:r>
          </a:p>
          <a:p>
            <a:pPr marL="12700" algn="just"/>
            <a:r>
              <a:rPr lang="en-US" altLang="ko-KR" sz="1200" dirty="0">
                <a:latin typeface="+mj-ea"/>
                <a:ea typeface="+mj-ea"/>
                <a:cs typeface="휴먼옛체"/>
              </a:rPr>
              <a:t>We will do our best and incessant effort to challenge the state of the art technology</a:t>
            </a:r>
            <a:r>
              <a:rPr lang="en-US" altLang="ko-KR" sz="1200" dirty="0" smtClean="0">
                <a:latin typeface="+mj-ea"/>
                <a:ea typeface="+mj-ea"/>
                <a:cs typeface="휴먼옛체"/>
              </a:rPr>
              <a:t>.</a:t>
            </a:r>
          </a:p>
          <a:p>
            <a:pPr marL="12700" algn="just"/>
            <a:endParaRPr lang="en-US" altLang="ko-KR" sz="1200" dirty="0">
              <a:latin typeface="+mj-ea"/>
              <a:ea typeface="+mj-ea"/>
              <a:cs typeface="휴먼옛체"/>
            </a:endParaRPr>
          </a:p>
          <a:p>
            <a:pPr algn="just">
              <a:spcBef>
                <a:spcPts val="5"/>
              </a:spcBef>
            </a:pPr>
            <a:endParaRPr lang="en-US" sz="1200" dirty="0">
              <a:latin typeface="+mj-ea"/>
              <a:ea typeface="+mj-ea"/>
              <a:cs typeface="휴먼옛체"/>
            </a:endParaRPr>
          </a:p>
          <a:p>
            <a:pPr marL="12700" algn="just"/>
            <a:r>
              <a:rPr lang="en-US" sz="1200" spc="-40" dirty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president</a:t>
            </a:r>
            <a:r>
              <a:rPr lang="en-US" sz="1200" spc="-80" dirty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 </a:t>
            </a:r>
            <a:r>
              <a:rPr lang="en-US" sz="1200" spc="30" dirty="0" err="1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Dae-Geun</a:t>
            </a:r>
            <a:r>
              <a:rPr lang="en-US" sz="1200" spc="30" dirty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,</a:t>
            </a:r>
            <a:r>
              <a:rPr lang="en-US" sz="1200" spc="-80" dirty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 </a:t>
            </a:r>
            <a:r>
              <a:rPr lang="en-US" sz="1200" spc="10" dirty="0" err="1" smtClean="0">
                <a:solidFill>
                  <a:srgbClr val="231F20"/>
                </a:solidFill>
                <a:latin typeface="+mj-ea"/>
                <a:ea typeface="+mj-ea"/>
                <a:cs typeface="휴먼옛체"/>
              </a:rPr>
              <a:t>Mun</a:t>
            </a:r>
            <a:endParaRPr lang="en-US" sz="1200" spc="10" dirty="0" smtClean="0">
              <a:solidFill>
                <a:srgbClr val="231F20"/>
              </a:solidFill>
              <a:latin typeface="+mj-ea"/>
              <a:ea typeface="+mj-ea"/>
              <a:cs typeface="휴먼옛체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67" y="3847146"/>
            <a:ext cx="359073" cy="4090353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805"/>
              </a:lnSpc>
            </a:pPr>
            <a:r>
              <a:rPr sz="2600" spc="-25" dirty="0">
                <a:solidFill>
                  <a:srgbClr val="A3AC93"/>
                </a:solidFill>
                <a:latin typeface="휴먼옛체"/>
                <a:cs typeface="휴먼옛체"/>
              </a:rPr>
              <a:t>Rep</a:t>
            </a:r>
            <a:r>
              <a:rPr sz="2600" spc="-114" dirty="0">
                <a:solidFill>
                  <a:srgbClr val="A3AC93"/>
                </a:solidFill>
                <a:latin typeface="휴먼옛체"/>
                <a:cs typeface="휴먼옛체"/>
              </a:rPr>
              <a:t>r</a:t>
            </a:r>
            <a:r>
              <a:rPr sz="2600" spc="-25" dirty="0">
                <a:solidFill>
                  <a:srgbClr val="A3AC93"/>
                </a:solidFill>
                <a:latin typeface="휴먼옛체"/>
                <a:cs typeface="휴먼옛체"/>
              </a:rPr>
              <a:t>esentati</a:t>
            </a:r>
            <a:r>
              <a:rPr sz="2600" spc="-85" dirty="0">
                <a:solidFill>
                  <a:srgbClr val="A3AC93"/>
                </a:solidFill>
                <a:latin typeface="휴먼옛체"/>
                <a:cs typeface="휴먼옛체"/>
              </a:rPr>
              <a:t>v</a:t>
            </a:r>
            <a:r>
              <a:rPr sz="2600" dirty="0">
                <a:solidFill>
                  <a:srgbClr val="A3AC93"/>
                </a:solidFill>
                <a:latin typeface="휴먼옛체"/>
                <a:cs typeface="휴먼옛체"/>
              </a:rPr>
              <a:t>e</a:t>
            </a:r>
            <a:r>
              <a:rPr sz="2600" spc="-229" dirty="0">
                <a:solidFill>
                  <a:srgbClr val="A3AC93"/>
                </a:solidFill>
                <a:latin typeface="휴먼옛체"/>
                <a:cs typeface="휴먼옛체"/>
              </a:rPr>
              <a:t> </a:t>
            </a:r>
            <a:r>
              <a:rPr sz="2600" spc="-25" dirty="0">
                <a:solidFill>
                  <a:srgbClr val="A3AC93"/>
                </a:solidFill>
                <a:latin typeface="휴먼옛체"/>
                <a:cs typeface="휴먼옛체"/>
              </a:rPr>
              <a:t>Message</a:t>
            </a:r>
            <a:endParaRPr sz="2600" dirty="0">
              <a:latin typeface="휴먼옛체"/>
              <a:cs typeface="휴먼옛체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52999" y="1260004"/>
            <a:ext cx="4150995" cy="1802130"/>
            <a:chOff x="2852999" y="1260004"/>
            <a:chExt cx="4150995" cy="18021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2054" y="1279055"/>
              <a:ext cx="4112691" cy="17640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72049" y="1279054"/>
              <a:ext cx="4112895" cy="1764030"/>
            </a:xfrm>
            <a:custGeom>
              <a:avLst/>
              <a:gdLst/>
              <a:ahLst/>
              <a:cxnLst/>
              <a:rect l="l" t="t" r="r" b="b"/>
              <a:pathLst>
                <a:path w="4112895" h="1764030">
                  <a:moveTo>
                    <a:pt x="134658" y="0"/>
                  </a:moveTo>
                  <a:lnTo>
                    <a:pt x="56808" y="2104"/>
                  </a:lnTo>
                  <a:lnTo>
                    <a:pt x="16832" y="16832"/>
                  </a:lnTo>
                  <a:lnTo>
                    <a:pt x="2104" y="56808"/>
                  </a:lnTo>
                  <a:lnTo>
                    <a:pt x="0" y="134658"/>
                  </a:lnTo>
                  <a:lnTo>
                    <a:pt x="0" y="1629346"/>
                  </a:lnTo>
                  <a:lnTo>
                    <a:pt x="2104" y="1707195"/>
                  </a:lnTo>
                  <a:lnTo>
                    <a:pt x="16832" y="1747172"/>
                  </a:lnTo>
                  <a:lnTo>
                    <a:pt x="56808" y="1761900"/>
                  </a:lnTo>
                  <a:lnTo>
                    <a:pt x="134658" y="1764004"/>
                  </a:lnTo>
                  <a:lnTo>
                    <a:pt x="3978046" y="1764004"/>
                  </a:lnTo>
                  <a:lnTo>
                    <a:pt x="4055895" y="1761900"/>
                  </a:lnTo>
                  <a:lnTo>
                    <a:pt x="4095872" y="1747172"/>
                  </a:lnTo>
                  <a:lnTo>
                    <a:pt x="4110600" y="1707195"/>
                  </a:lnTo>
                  <a:lnTo>
                    <a:pt x="4112704" y="1629346"/>
                  </a:lnTo>
                  <a:lnTo>
                    <a:pt x="4112704" y="134658"/>
                  </a:lnTo>
                  <a:lnTo>
                    <a:pt x="4110600" y="56808"/>
                  </a:lnTo>
                  <a:lnTo>
                    <a:pt x="4095872" y="16832"/>
                  </a:lnTo>
                  <a:lnTo>
                    <a:pt x="4055895" y="2104"/>
                  </a:lnTo>
                  <a:lnTo>
                    <a:pt x="3978046" y="0"/>
                  </a:lnTo>
                  <a:lnTo>
                    <a:pt x="134658" y="0"/>
                  </a:lnTo>
                  <a:close/>
                </a:path>
              </a:pathLst>
            </a:custGeom>
            <a:ln w="38100">
              <a:solidFill>
                <a:srgbClr val="A3A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E45BCB1-D7B8-4BFC-9E48-E92378421F6C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82F98CC8-DD5B-444A-9837-5E3441E45B9A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D8DAC265-A7A5-43A7-BB09-DAE1C0B9B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6921D06-3FD9-4C05-A55C-DE224C8B17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85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4572000"/>
            <a:chOff x="0" y="0"/>
            <a:chExt cx="7560309" cy="457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4570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95991"/>
              <a:ext cx="4752340" cy="576580"/>
            </a:xfrm>
            <a:custGeom>
              <a:avLst/>
              <a:gdLst/>
              <a:ahLst/>
              <a:cxnLst/>
              <a:rect l="l" t="t" r="r" b="b"/>
              <a:pathLst>
                <a:path w="4752340" h="576579">
                  <a:moveTo>
                    <a:pt x="4751997" y="0"/>
                  </a:moveTo>
                  <a:lnTo>
                    <a:pt x="0" y="0"/>
                  </a:lnTo>
                  <a:lnTo>
                    <a:pt x="0" y="576008"/>
                  </a:lnTo>
                  <a:lnTo>
                    <a:pt x="4751997" y="576008"/>
                  </a:lnTo>
                  <a:lnTo>
                    <a:pt x="475199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87110" y="3930946"/>
            <a:ext cx="1054100" cy="5943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b="1" spc="-180" dirty="0" err="1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회사연혁</a:t>
            </a:r>
            <a:endParaRPr lang="ko-KR" altLang="en-US" sz="2200" b="1" spc="-180" dirty="0">
              <a:solidFill>
                <a:srgbClr val="D77D2A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  <a:p>
            <a:pPr marL="118745">
              <a:lnSpc>
                <a:spcPct val="100000"/>
              </a:lnSpc>
              <a:spcBef>
                <a:spcPts val="200"/>
              </a:spcBef>
            </a:pPr>
            <a:r>
              <a:rPr lang="en-US" sz="1000" spc="-1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Compa</a:t>
            </a:r>
            <a:r>
              <a:rPr lang="en-US" sz="1000" spc="-2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ny</a:t>
            </a:r>
            <a:r>
              <a:rPr lang="en-US" sz="1000" spc="-5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Histo</a:t>
            </a:r>
            <a:r>
              <a:rPr lang="en-US" sz="1000" spc="-4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r</a:t>
            </a:r>
            <a:r>
              <a:rPr lang="en-US" sz="1000" spc="-2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y</a:t>
            </a:r>
            <a:endParaRPr lang="en-US"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9998" y="4097853"/>
            <a:ext cx="139065" cy="372745"/>
          </a:xfrm>
          <a:custGeom>
            <a:avLst/>
            <a:gdLst/>
            <a:ahLst/>
            <a:cxnLst/>
            <a:rect l="l" t="t" r="r" b="b"/>
            <a:pathLst>
              <a:path w="139064" h="372745">
                <a:moveTo>
                  <a:pt x="0" y="0"/>
                </a:moveTo>
                <a:lnTo>
                  <a:pt x="138595" y="0"/>
                </a:lnTo>
                <a:lnTo>
                  <a:pt x="138595" y="372300"/>
                </a:lnTo>
                <a:lnTo>
                  <a:pt x="0" y="372300"/>
                </a:lnTo>
              </a:path>
            </a:pathLst>
          </a:custGeom>
          <a:ln w="381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64F6F56-2059-44A2-9B05-7722B5F6E3E1}"/>
              </a:ext>
            </a:extLst>
          </p:cNvPr>
          <p:cNvSpPr/>
          <p:nvPr/>
        </p:nvSpPr>
        <p:spPr>
          <a:xfrm>
            <a:off x="1514379" y="4758708"/>
            <a:ext cx="5921471" cy="534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2023. 12     2023 </a:t>
            </a:r>
            <a:r>
              <a:rPr lang="ko-KR" altLang="en-US" sz="1050" dirty="0">
                <a:latin typeface="+mn-ea"/>
              </a:rPr>
              <a:t>진주시 최고경영자상 </a:t>
            </a:r>
            <a:r>
              <a:rPr lang="ko-KR" altLang="en-US" sz="1050" dirty="0" smtClean="0">
                <a:latin typeface="+mn-ea"/>
              </a:rPr>
              <a:t>수상</a:t>
            </a:r>
            <a:endParaRPr lang="en-US" altLang="ko-KR" sz="1050" dirty="0" smtClean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 smtClean="0">
                <a:latin typeface="+mn-ea"/>
              </a:rPr>
              <a:t>2023</a:t>
            </a:r>
            <a:r>
              <a:rPr lang="en-US" altLang="ko-KR" sz="1050" dirty="0">
                <a:latin typeface="+mn-ea"/>
              </a:rPr>
              <a:t>. 10     </a:t>
            </a:r>
            <a:r>
              <a:rPr lang="ko-KR" altLang="en-US" sz="1050" dirty="0">
                <a:latin typeface="+mn-ea"/>
              </a:rPr>
              <a:t>중소기업혁신대전 유공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제조혁신부문</a:t>
            </a:r>
            <a:r>
              <a:rPr lang="en-US" altLang="ko-KR" sz="1050" dirty="0">
                <a:latin typeface="+mn-ea"/>
              </a:rPr>
              <a:t>) </a:t>
            </a:r>
            <a:r>
              <a:rPr lang="ko-KR" altLang="en-US" sz="1050" dirty="0">
                <a:latin typeface="+mn-ea"/>
              </a:rPr>
              <a:t>중소벤처기업부 장관 표창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2023. 09     </a:t>
            </a:r>
            <a:r>
              <a:rPr lang="ko-KR" altLang="en-US" sz="1050" dirty="0">
                <a:latin typeface="+mn-ea"/>
              </a:rPr>
              <a:t>에너지효율 혁신 선도 프로젝트</a:t>
            </a:r>
            <a:r>
              <a:rPr lang="en-US" altLang="ko-KR" sz="1050" dirty="0">
                <a:latin typeface="+mn-ea"/>
              </a:rPr>
              <a:t>(KEEP+)</a:t>
            </a:r>
            <a:r>
              <a:rPr lang="ko-KR" altLang="en-US" sz="1050" dirty="0">
                <a:latin typeface="+mn-ea"/>
              </a:rPr>
              <a:t>선도 기업 지정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2023. 03     RSM SES-TIER2 </a:t>
            </a:r>
            <a:r>
              <a:rPr lang="ko-KR" altLang="en-US" sz="1050" dirty="0">
                <a:latin typeface="+mn-ea"/>
              </a:rPr>
              <a:t>인증갱신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2022. 06     PXK – FORD</a:t>
            </a:r>
            <a:r>
              <a:rPr lang="ko-KR" altLang="en-US" sz="1050" dirty="0">
                <a:latin typeface="+mn-ea"/>
              </a:rPr>
              <a:t>社 </a:t>
            </a:r>
            <a:r>
              <a:rPr lang="en-US" altLang="ko-KR" sz="1050" dirty="0">
                <a:latin typeface="+mn-ea"/>
              </a:rPr>
              <a:t>HEV </a:t>
            </a:r>
            <a:r>
              <a:rPr lang="ko-KR" altLang="en-US" sz="1050" dirty="0">
                <a:latin typeface="+mn-ea"/>
              </a:rPr>
              <a:t>부품 양산 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간접수출</a:t>
            </a:r>
            <a:r>
              <a:rPr lang="en-US" altLang="ko-KR" sz="105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2021. 03     </a:t>
            </a:r>
            <a:r>
              <a:rPr lang="ko-KR" altLang="en-US" sz="1050" dirty="0">
                <a:latin typeface="+mn-ea"/>
              </a:rPr>
              <a:t>뿌리기술 전문기업 지정 인증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2021. 01     </a:t>
            </a:r>
            <a:r>
              <a:rPr lang="ko-KR" altLang="en-US" sz="1050" dirty="0">
                <a:latin typeface="+mn-ea"/>
              </a:rPr>
              <a:t>전기차 </a:t>
            </a:r>
            <a:r>
              <a:rPr lang="ko-KR" altLang="en-US" sz="1050" dirty="0" err="1">
                <a:latin typeface="+mn-ea"/>
              </a:rPr>
              <a:t>부품양산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(NE, CV, JW Rotor Shaft)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2020. 07     </a:t>
            </a:r>
            <a:r>
              <a:rPr lang="ko-KR" altLang="en-US" sz="1050" dirty="0">
                <a:latin typeface="+mn-ea"/>
              </a:rPr>
              <a:t>하이브리드 </a:t>
            </a:r>
            <a:r>
              <a:rPr lang="ko-KR" altLang="en-US" sz="1050" dirty="0" err="1">
                <a:latin typeface="+mn-ea"/>
              </a:rPr>
              <a:t>부품양산</a:t>
            </a:r>
            <a:r>
              <a:rPr lang="en-US" altLang="ko-KR" sz="1050" dirty="0">
                <a:latin typeface="+mn-ea"/>
              </a:rPr>
              <a:t>(MQ4 Rotor Sleeve, Outer Boss)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2020. 01     DYPS (MES) </a:t>
            </a:r>
            <a:r>
              <a:rPr lang="ko-KR" altLang="en-US" sz="1050" dirty="0">
                <a:latin typeface="+mn-ea"/>
              </a:rPr>
              <a:t>구축</a:t>
            </a:r>
            <a:endParaRPr lang="en-US" altLang="ko-KR" sz="1050" dirty="0">
              <a:latin typeface="+mn-ea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2019. 11     </a:t>
            </a:r>
            <a:r>
              <a:rPr lang="ko-KR" altLang="en-US" sz="1050" dirty="0" err="1">
                <a:latin typeface="+mn-ea"/>
              </a:rPr>
              <a:t>이노비즈</a:t>
            </a:r>
            <a:r>
              <a:rPr lang="en-US" altLang="ko-KR" sz="1050" dirty="0">
                <a:latin typeface="+mn-ea"/>
              </a:rPr>
              <a:t>(INNOBIZ)</a:t>
            </a:r>
            <a:r>
              <a:rPr lang="ko-KR" altLang="en-US" sz="1050" dirty="0">
                <a:latin typeface="+mn-ea"/>
              </a:rPr>
              <a:t> 인증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2019. 02     </a:t>
            </a:r>
            <a:r>
              <a:rPr lang="ko-KR" altLang="en-US" sz="1050" dirty="0">
                <a:latin typeface="+mn-ea"/>
              </a:rPr>
              <a:t>기업부설연구소 설립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2015. 05     RSM SES-TIER2 </a:t>
            </a:r>
            <a:r>
              <a:rPr lang="ko-KR" altLang="en-US" sz="1050" dirty="0">
                <a:latin typeface="+mn-ea"/>
              </a:rPr>
              <a:t>인증획득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2012. 11     TSQ </a:t>
            </a:r>
            <a:r>
              <a:rPr lang="ko-KR" altLang="en-US" sz="1050" dirty="0">
                <a:latin typeface="+mn-ea"/>
              </a:rPr>
              <a:t>인증획득 </a:t>
            </a:r>
            <a:r>
              <a:rPr lang="en-US" altLang="ko-KR" sz="1050" dirty="0">
                <a:latin typeface="+mn-ea"/>
              </a:rPr>
              <a:t>– </a:t>
            </a:r>
            <a:r>
              <a:rPr lang="ko-KR" altLang="en-US" sz="1050" dirty="0" err="1">
                <a:latin typeface="+mn-ea"/>
              </a:rPr>
              <a:t>현대트랜시스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2012. 08     </a:t>
            </a:r>
            <a:r>
              <a:rPr lang="ko-KR" altLang="en-US" sz="1050" dirty="0">
                <a:latin typeface="+mn-ea"/>
              </a:rPr>
              <a:t>진주시 정촌 산업단지 신축이전 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현 위치</a:t>
            </a:r>
            <a:r>
              <a:rPr lang="en-US" altLang="ko-KR" sz="105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2009. 03     </a:t>
            </a:r>
            <a:r>
              <a:rPr lang="ko-KR" altLang="en-US" sz="1050" dirty="0" err="1">
                <a:latin typeface="+mn-ea"/>
              </a:rPr>
              <a:t>오토밋션</a:t>
            </a:r>
            <a:r>
              <a:rPr lang="ko-KR" altLang="en-US" sz="1050" dirty="0">
                <a:latin typeface="+mn-ea"/>
              </a:rPr>
              <a:t> 부품 생산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전륜</a:t>
            </a:r>
            <a:r>
              <a:rPr lang="en-US" altLang="ko-KR" sz="1050" dirty="0">
                <a:latin typeface="+mn-ea"/>
              </a:rPr>
              <a:t>6</a:t>
            </a:r>
            <a:r>
              <a:rPr lang="ko-KR" altLang="en-US" sz="1050" dirty="0">
                <a:latin typeface="+mn-ea"/>
              </a:rPr>
              <a:t>속</a:t>
            </a:r>
            <a:r>
              <a:rPr lang="en-US" altLang="ko-KR" sz="1050" dirty="0">
                <a:latin typeface="+mn-ea"/>
              </a:rPr>
              <a:t>, </a:t>
            </a:r>
            <a:r>
              <a:rPr lang="ko-KR" altLang="en-US" sz="1050" dirty="0" err="1">
                <a:latin typeface="+mn-ea"/>
              </a:rPr>
              <a:t>후륜</a:t>
            </a:r>
            <a:r>
              <a:rPr lang="en-US" altLang="ko-KR" sz="1050" dirty="0">
                <a:latin typeface="+mn-ea"/>
              </a:rPr>
              <a:t>8</a:t>
            </a:r>
            <a:r>
              <a:rPr lang="ko-KR" altLang="en-US" sz="1050" dirty="0">
                <a:latin typeface="+mn-ea"/>
              </a:rPr>
              <a:t>속</a:t>
            </a:r>
            <a:r>
              <a:rPr lang="en-US" altLang="ko-KR" sz="105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2008. 12     </a:t>
            </a:r>
            <a:r>
              <a:rPr lang="ko-KR" altLang="en-US" sz="1050" dirty="0">
                <a:latin typeface="+mn-ea"/>
              </a:rPr>
              <a:t>진주 공장 설립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경남 진주시 </a:t>
            </a:r>
            <a:r>
              <a:rPr lang="ko-KR" altLang="en-US" sz="1050" dirty="0" err="1">
                <a:latin typeface="+mn-ea"/>
              </a:rPr>
              <a:t>상대동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33-160) – </a:t>
            </a:r>
            <a:r>
              <a:rPr lang="ko-KR" altLang="en-US" sz="1050" dirty="0">
                <a:latin typeface="+mn-ea"/>
              </a:rPr>
              <a:t>㈜동양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 smtClean="0">
                <a:latin typeface="+mn-ea"/>
              </a:rPr>
              <a:t>2004</a:t>
            </a:r>
            <a:r>
              <a:rPr lang="en-US" altLang="ko-KR" sz="1050" dirty="0">
                <a:latin typeface="+mn-ea"/>
              </a:rPr>
              <a:t>. 04     </a:t>
            </a:r>
            <a:r>
              <a:rPr lang="ko-KR" altLang="en-US" sz="1050" dirty="0">
                <a:latin typeface="+mn-ea"/>
              </a:rPr>
              <a:t>일본 </a:t>
            </a:r>
            <a:r>
              <a:rPr lang="en-US" altLang="ko-KR" sz="1050" dirty="0">
                <a:latin typeface="+mn-ea"/>
              </a:rPr>
              <a:t>DAIKIN </a:t>
            </a:r>
            <a:r>
              <a:rPr lang="ko-KR" altLang="en-US" sz="1050" dirty="0">
                <a:latin typeface="+mn-ea"/>
              </a:rPr>
              <a:t>사 </a:t>
            </a:r>
            <a:r>
              <a:rPr lang="en-US" altLang="ko-KR" sz="1050" dirty="0">
                <a:latin typeface="+mn-ea"/>
              </a:rPr>
              <a:t>TRUNION (</a:t>
            </a:r>
            <a:r>
              <a:rPr lang="ko-KR" altLang="en-US" sz="1050" dirty="0">
                <a:latin typeface="+mn-ea"/>
              </a:rPr>
              <a:t>유압부품</a:t>
            </a:r>
            <a:r>
              <a:rPr lang="en-US" altLang="ko-KR" sz="1050" dirty="0">
                <a:latin typeface="+mn-ea"/>
              </a:rPr>
              <a:t>) </a:t>
            </a:r>
            <a:r>
              <a:rPr lang="ko-KR" altLang="en-US" sz="1050" dirty="0">
                <a:latin typeface="+mn-ea"/>
              </a:rPr>
              <a:t>수출</a:t>
            </a: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2004. 03    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ISO/TS 16949  </a:t>
            </a:r>
            <a:r>
              <a:rPr lang="ko-KR" altLang="en-US" sz="1050" dirty="0">
                <a:latin typeface="+mn-ea"/>
              </a:rPr>
              <a:t>품질시스템 </a:t>
            </a:r>
            <a:r>
              <a:rPr lang="ko-KR" altLang="en-US" sz="1050" dirty="0" smtClean="0">
                <a:latin typeface="+mn-ea"/>
              </a:rPr>
              <a:t>인증</a:t>
            </a:r>
            <a:endParaRPr lang="ko-KR" altLang="en-US" sz="1050" dirty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altLang="ko-KR" sz="105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50" dirty="0">
                <a:latin typeface="+mn-ea"/>
              </a:rPr>
              <a:t>1995. 02     </a:t>
            </a:r>
            <a:r>
              <a:rPr lang="ko-KR" altLang="en-US" sz="1050" dirty="0" err="1">
                <a:latin typeface="+mn-ea"/>
              </a:rPr>
              <a:t>동양강업</a:t>
            </a:r>
            <a:r>
              <a:rPr lang="ko-KR" altLang="en-US" sz="1050" dirty="0">
                <a:latin typeface="+mn-ea"/>
              </a:rPr>
              <a:t> 설립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경남 사천시 </a:t>
            </a:r>
            <a:r>
              <a:rPr lang="ko-KR" altLang="en-US" sz="1050" dirty="0" err="1">
                <a:latin typeface="+mn-ea"/>
              </a:rPr>
              <a:t>사남면</a:t>
            </a:r>
            <a:r>
              <a:rPr lang="ko-KR" altLang="en-US" sz="1050" dirty="0">
                <a:latin typeface="+mn-ea"/>
              </a:rPr>
              <a:t> </a:t>
            </a:r>
            <a:r>
              <a:rPr lang="ko-KR" altLang="en-US" sz="1050" dirty="0" err="1">
                <a:latin typeface="+mn-ea"/>
              </a:rPr>
              <a:t>월성리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412)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4A69031-506A-46FB-8105-15888C822B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88BE6EAA-CE39-4F43-940C-BE62471A41C8}"/>
              </a:ext>
            </a:extLst>
          </p:cNvPr>
          <p:cNvSpPr/>
          <p:nvPr/>
        </p:nvSpPr>
        <p:spPr>
          <a:xfrm>
            <a:off x="537626" y="8217963"/>
            <a:ext cx="3779323" cy="131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bject 2"/>
          <p:cNvSpPr txBox="1"/>
          <p:nvPr/>
        </p:nvSpPr>
        <p:spPr>
          <a:xfrm>
            <a:off x="2890700" y="4451103"/>
            <a:ext cx="529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대</a:t>
            </a:r>
            <a:r>
              <a:rPr sz="10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지</a:t>
            </a:r>
            <a:r>
              <a:rPr sz="10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(Site)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700" y="4755903"/>
            <a:ext cx="9690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건</a:t>
            </a:r>
            <a:r>
              <a:rPr sz="10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물</a:t>
            </a:r>
            <a:r>
              <a:rPr sz="10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5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(Building</a:t>
            </a:r>
            <a:r>
              <a:rPr sz="1000" spc="-7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Site)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0700" y="5060703"/>
            <a:ext cx="16484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종업원</a:t>
            </a:r>
            <a:r>
              <a:rPr sz="10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수</a:t>
            </a:r>
            <a:r>
              <a:rPr sz="10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4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(Num</a:t>
            </a:r>
            <a:r>
              <a:rPr sz="1000" spc="-25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b</a:t>
            </a:r>
            <a:r>
              <a:rPr sz="1000" spc="-75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er</a:t>
            </a:r>
            <a:r>
              <a:rPr sz="1000" spc="-7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12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of</a:t>
            </a:r>
            <a:r>
              <a:rPr sz="1000" spc="-7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4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Empl</a:t>
            </a:r>
            <a:r>
              <a:rPr sz="1000" spc="-65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o</a:t>
            </a:r>
            <a:r>
              <a:rPr sz="1000" spc="-75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y</a:t>
            </a:r>
            <a:r>
              <a:rPr sz="1000" spc="-2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e</a:t>
            </a:r>
            <a:r>
              <a:rPr sz="1000" spc="-65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e)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0700" y="5365503"/>
            <a:ext cx="17799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회사설립</a:t>
            </a:r>
            <a:r>
              <a:rPr sz="10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일</a:t>
            </a:r>
            <a:r>
              <a:rPr sz="10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(Date</a:t>
            </a:r>
            <a:r>
              <a:rPr sz="1000" spc="-7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12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of</a:t>
            </a:r>
            <a:r>
              <a:rPr sz="1000" spc="-70" dirty="0">
                <a:solidFill>
                  <a:srgbClr val="58595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Establishment)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7300" y="4451103"/>
            <a:ext cx="9810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4,500평(14,782</a:t>
            </a:r>
            <a:r>
              <a:rPr sz="10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㎡</a:t>
            </a:r>
            <a:r>
              <a:rPr sz="1000" spc="-2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)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7300" y="4755903"/>
            <a:ext cx="9810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3,230평(10,700</a:t>
            </a:r>
            <a:r>
              <a:rPr sz="10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㎡</a:t>
            </a:r>
            <a:r>
              <a:rPr sz="1000" spc="-2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)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7300" y="5060702"/>
            <a:ext cx="32329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맑은고딕"/>
                <a:cs typeface="휴먼옛체"/>
              </a:rPr>
              <a:t>1</a:t>
            </a:r>
            <a:r>
              <a:rPr lang="en-US" altLang="ko-KR" sz="1000" spc="-45" dirty="0">
                <a:solidFill>
                  <a:srgbClr val="231F20"/>
                </a:solidFill>
                <a:latin typeface="맑은고딕"/>
                <a:cs typeface="휴먼옛체"/>
              </a:rPr>
              <a:t>20</a:t>
            </a:r>
            <a:r>
              <a:rPr sz="1000" spc="-4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명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7300" y="5365503"/>
            <a:ext cx="6191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2008</a:t>
            </a:r>
            <a:r>
              <a:rPr sz="1000" spc="-4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년</a:t>
            </a:r>
            <a:r>
              <a:rPr sz="10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5월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074" y="8217994"/>
            <a:ext cx="3698875" cy="10820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409" dirty="0">
                <a:solidFill>
                  <a:srgbClr val="231F20"/>
                </a:solidFill>
                <a:latin typeface="HY목각파임B"/>
                <a:cs typeface="HY목각파임B"/>
              </a:rPr>
              <a:t>AGENCY</a:t>
            </a:r>
            <a:endParaRPr sz="2100">
              <a:latin typeface="HY목각파임B"/>
              <a:cs typeface="HY목각파임B"/>
            </a:endParaRPr>
          </a:p>
          <a:p>
            <a:pPr marL="40005">
              <a:lnSpc>
                <a:spcPct val="100000"/>
              </a:lnSpc>
              <a:spcBef>
                <a:spcPts val="750"/>
              </a:spcBef>
            </a:pPr>
            <a:r>
              <a:rPr sz="850" spc="-20" dirty="0">
                <a:solidFill>
                  <a:srgbClr val="231F20"/>
                </a:solidFill>
                <a:latin typeface="휴먼옛체"/>
                <a:cs typeface="휴먼옛체"/>
              </a:rPr>
              <a:t>SNECI</a:t>
            </a:r>
            <a:r>
              <a:rPr sz="850" spc="235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110" dirty="0">
                <a:solidFill>
                  <a:srgbClr val="231F20"/>
                </a:solidFill>
                <a:latin typeface="휴먼옛체"/>
                <a:cs typeface="휴먼옛체"/>
              </a:rPr>
              <a:t>서유럽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65" dirty="0">
                <a:solidFill>
                  <a:srgbClr val="231F20"/>
                </a:solidFill>
                <a:latin typeface="휴먼옛체"/>
                <a:cs typeface="휴먼옛체"/>
              </a:rPr>
              <a:t>jean</a:t>
            </a:r>
            <a:r>
              <a:rPr sz="850" spc="-55" dirty="0">
                <a:solidFill>
                  <a:srgbClr val="231F20"/>
                </a:solidFill>
                <a:latin typeface="휴먼옛체"/>
                <a:cs typeface="휴먼옛체"/>
              </a:rPr>
              <a:t> Marinescu(Mr.)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40" dirty="0">
                <a:solidFill>
                  <a:srgbClr val="231F20"/>
                </a:solidFill>
                <a:latin typeface="휴먼옛체"/>
                <a:cs typeface="휴먼옛체"/>
                <a:hlinkClick r:id="rId2"/>
              </a:rPr>
              <a:t>jmarinescu@snec.com</a:t>
            </a:r>
            <a:r>
              <a:rPr sz="850" spc="-55" dirty="0">
                <a:solidFill>
                  <a:srgbClr val="231F20"/>
                </a:solidFill>
                <a:latin typeface="휴먼옛체"/>
                <a:cs typeface="휴먼옛체"/>
                <a:hlinkClick r:id="rId2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휴먼옛체"/>
                <a:cs typeface="휴먼옛체"/>
              </a:rPr>
              <a:t>+33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55" dirty="0">
                <a:solidFill>
                  <a:srgbClr val="231F20"/>
                </a:solidFill>
                <a:latin typeface="휴먼옛체"/>
                <a:cs typeface="휴먼옛체"/>
              </a:rPr>
              <a:t>(1)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휴먼옛체"/>
                <a:cs typeface="휴먼옛체"/>
              </a:rPr>
              <a:t>4140</a:t>
            </a:r>
            <a:r>
              <a:rPr sz="850" spc="-55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휴먼옛체"/>
                <a:cs typeface="휴먼옛체"/>
              </a:rPr>
              <a:t>1655</a:t>
            </a:r>
            <a:endParaRPr sz="850">
              <a:latin typeface="휴먼옛체"/>
              <a:cs typeface="휴먼옛체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휴먼옛체"/>
              <a:cs typeface="휴먼옛체"/>
            </a:endParaRPr>
          </a:p>
          <a:p>
            <a:pPr marL="40005">
              <a:lnSpc>
                <a:spcPct val="100000"/>
              </a:lnSpc>
            </a:pPr>
            <a:r>
              <a:rPr sz="850" spc="-40" dirty="0">
                <a:solidFill>
                  <a:srgbClr val="231F20"/>
                </a:solidFill>
                <a:latin typeface="휴먼옛체"/>
                <a:cs typeface="휴먼옛체"/>
              </a:rPr>
              <a:t>JS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35" dirty="0">
                <a:solidFill>
                  <a:srgbClr val="231F20"/>
                </a:solidFill>
                <a:latin typeface="휴먼옛체"/>
                <a:cs typeface="휴먼옛체"/>
              </a:rPr>
              <a:t>Kang</a:t>
            </a:r>
            <a:r>
              <a:rPr sz="850" spc="-45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110" dirty="0">
                <a:solidFill>
                  <a:srgbClr val="231F20"/>
                </a:solidFill>
                <a:latin typeface="휴먼옛체"/>
                <a:cs typeface="휴먼옛체"/>
              </a:rPr>
              <a:t>동유럽</a:t>
            </a:r>
            <a:r>
              <a:rPr sz="850" spc="-45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85" dirty="0">
                <a:solidFill>
                  <a:srgbClr val="231F20"/>
                </a:solidFill>
                <a:latin typeface="휴먼옛체"/>
                <a:cs typeface="휴먼옛체"/>
              </a:rPr>
              <a:t>강현민(Mr.)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45" dirty="0">
                <a:solidFill>
                  <a:srgbClr val="231F20"/>
                </a:solidFill>
                <a:latin typeface="휴먼옛체"/>
                <a:cs typeface="휴먼옛체"/>
                <a:hlinkClick r:id="rId3"/>
              </a:rPr>
              <a:t>gmb.korea.europe@gmail.com </a:t>
            </a:r>
            <a:r>
              <a:rPr sz="850" spc="10" dirty="0">
                <a:solidFill>
                  <a:srgbClr val="231F20"/>
                </a:solidFill>
                <a:latin typeface="휴먼옛체"/>
                <a:cs typeface="휴먼옛체"/>
              </a:rPr>
              <a:t>+49</a:t>
            </a:r>
            <a:r>
              <a:rPr sz="850" spc="-45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30" dirty="0">
                <a:solidFill>
                  <a:srgbClr val="231F20"/>
                </a:solidFill>
                <a:latin typeface="휴먼옛체"/>
                <a:cs typeface="휴먼옛체"/>
              </a:rPr>
              <a:t>(6102)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휴먼옛체"/>
                <a:cs typeface="휴먼옛체"/>
              </a:rPr>
              <a:t>864</a:t>
            </a:r>
            <a:r>
              <a:rPr sz="850" spc="-45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휴먼옛체"/>
                <a:cs typeface="휴먼옛체"/>
              </a:rPr>
              <a:t>9804</a:t>
            </a:r>
            <a:endParaRPr sz="850">
              <a:latin typeface="휴먼옛체"/>
              <a:cs typeface="휴먼옛체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휴먼옛체"/>
              <a:cs typeface="휴먼옛체"/>
            </a:endParaRPr>
          </a:p>
          <a:p>
            <a:pPr marL="40005">
              <a:lnSpc>
                <a:spcPct val="100000"/>
              </a:lnSpc>
            </a:pP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Sivina </a:t>
            </a:r>
            <a:r>
              <a:rPr sz="850" spc="-110" dirty="0">
                <a:solidFill>
                  <a:srgbClr val="231F20"/>
                </a:solidFill>
                <a:latin typeface="휴먼옛체"/>
                <a:cs typeface="휴먼옛체"/>
              </a:rPr>
              <a:t>인도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45" dirty="0">
                <a:solidFill>
                  <a:srgbClr val="231F20"/>
                </a:solidFill>
                <a:latin typeface="휴먼옛체"/>
                <a:cs typeface="휴먼옛체"/>
              </a:rPr>
              <a:t>Upendra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60" dirty="0">
                <a:solidFill>
                  <a:srgbClr val="231F20"/>
                </a:solidFill>
                <a:latin typeface="휴먼옛체"/>
                <a:cs typeface="휴먼옛체"/>
              </a:rPr>
              <a:t>Kulkarni(Mr.)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45" dirty="0">
                <a:solidFill>
                  <a:srgbClr val="231F20"/>
                </a:solidFill>
                <a:latin typeface="휴먼옛체"/>
                <a:cs typeface="휴먼옛체"/>
                <a:hlinkClick r:id="rId4"/>
              </a:rPr>
              <a:t>gmb.korea.india@gmail.com </a:t>
            </a:r>
            <a:r>
              <a:rPr sz="850" spc="10" dirty="0">
                <a:solidFill>
                  <a:srgbClr val="231F20"/>
                </a:solidFill>
                <a:latin typeface="휴먼옛체"/>
                <a:cs typeface="휴먼옛체"/>
              </a:rPr>
              <a:t>+91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40" dirty="0">
                <a:solidFill>
                  <a:srgbClr val="231F20"/>
                </a:solidFill>
                <a:latin typeface="휴먼옛체"/>
                <a:cs typeface="휴먼옛체"/>
              </a:rPr>
              <a:t>(22)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휴먼옛체"/>
                <a:cs typeface="휴먼옛체"/>
              </a:rPr>
              <a:t>2683</a:t>
            </a:r>
            <a:r>
              <a:rPr sz="850" spc="-50" dirty="0">
                <a:solidFill>
                  <a:srgbClr val="231F20"/>
                </a:solidFill>
                <a:latin typeface="휴먼옛체"/>
                <a:cs typeface="휴먼옛체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휴먼옛체"/>
                <a:cs typeface="휴먼옛체"/>
              </a:rPr>
              <a:t>0590</a:t>
            </a:r>
            <a:endParaRPr sz="850">
              <a:latin typeface="휴먼옛체"/>
              <a:cs typeface="휴먼옛체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07995" y="1704606"/>
            <a:ext cx="4752340" cy="576580"/>
          </a:xfrm>
          <a:custGeom>
            <a:avLst/>
            <a:gdLst/>
            <a:ahLst/>
            <a:cxnLst/>
            <a:rect l="l" t="t" r="r" b="b"/>
            <a:pathLst>
              <a:path w="4752340" h="576580">
                <a:moveTo>
                  <a:pt x="4751997" y="0"/>
                </a:moveTo>
                <a:lnTo>
                  <a:pt x="0" y="0"/>
                </a:lnTo>
                <a:lnTo>
                  <a:pt x="0" y="575995"/>
                </a:lnTo>
                <a:lnTo>
                  <a:pt x="4751997" y="575995"/>
                </a:lnTo>
                <a:lnTo>
                  <a:pt x="4751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19300" y="1639546"/>
            <a:ext cx="1086485" cy="5943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b="1" spc="-18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회사현황</a:t>
            </a:r>
            <a:endParaRPr sz="2200" b="1" dirty="0"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1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Compa</a:t>
            </a:r>
            <a:r>
              <a:rPr sz="1000" spc="-2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ny</a:t>
            </a:r>
            <a:r>
              <a:rPr sz="1000" spc="-5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1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O</a:t>
            </a:r>
            <a:r>
              <a:rPr sz="1000" spc="-3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v</a:t>
            </a:r>
            <a:r>
              <a:rPr sz="1000" spc="-6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e</a:t>
            </a:r>
            <a:r>
              <a:rPr sz="1000" spc="-4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rview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21405" y="1806451"/>
            <a:ext cx="139065" cy="372745"/>
          </a:xfrm>
          <a:custGeom>
            <a:avLst/>
            <a:gdLst/>
            <a:ahLst/>
            <a:cxnLst/>
            <a:rect l="l" t="t" r="r" b="b"/>
            <a:pathLst>
              <a:path w="139064" h="372744">
                <a:moveTo>
                  <a:pt x="138595" y="372300"/>
                </a:moveTo>
                <a:lnTo>
                  <a:pt x="0" y="372300"/>
                </a:lnTo>
                <a:lnTo>
                  <a:pt x="0" y="0"/>
                </a:lnTo>
                <a:lnTo>
                  <a:pt x="138595" y="0"/>
                </a:lnTo>
              </a:path>
            </a:pathLst>
          </a:custGeom>
          <a:ln w="381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852999" y="2433604"/>
            <a:ext cx="4150995" cy="1802130"/>
            <a:chOff x="2852999" y="2433604"/>
            <a:chExt cx="4150995" cy="180213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2054" y="2452649"/>
              <a:ext cx="4112691" cy="17640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72049" y="2452654"/>
              <a:ext cx="4112895" cy="1764030"/>
            </a:xfrm>
            <a:custGeom>
              <a:avLst/>
              <a:gdLst/>
              <a:ahLst/>
              <a:cxnLst/>
              <a:rect l="l" t="t" r="r" b="b"/>
              <a:pathLst>
                <a:path w="4112895" h="1764029">
                  <a:moveTo>
                    <a:pt x="134658" y="0"/>
                  </a:moveTo>
                  <a:lnTo>
                    <a:pt x="56808" y="2104"/>
                  </a:lnTo>
                  <a:lnTo>
                    <a:pt x="16832" y="16832"/>
                  </a:lnTo>
                  <a:lnTo>
                    <a:pt x="2104" y="56808"/>
                  </a:lnTo>
                  <a:lnTo>
                    <a:pt x="0" y="134658"/>
                  </a:lnTo>
                  <a:lnTo>
                    <a:pt x="0" y="1629346"/>
                  </a:lnTo>
                  <a:lnTo>
                    <a:pt x="2104" y="1707195"/>
                  </a:lnTo>
                  <a:lnTo>
                    <a:pt x="16832" y="1747172"/>
                  </a:lnTo>
                  <a:lnTo>
                    <a:pt x="56808" y="1761900"/>
                  </a:lnTo>
                  <a:lnTo>
                    <a:pt x="134658" y="1764004"/>
                  </a:lnTo>
                  <a:lnTo>
                    <a:pt x="3978046" y="1764004"/>
                  </a:lnTo>
                  <a:lnTo>
                    <a:pt x="4055895" y="1761900"/>
                  </a:lnTo>
                  <a:lnTo>
                    <a:pt x="4095872" y="1747172"/>
                  </a:lnTo>
                  <a:lnTo>
                    <a:pt x="4110600" y="1707195"/>
                  </a:lnTo>
                  <a:lnTo>
                    <a:pt x="4112704" y="1629346"/>
                  </a:lnTo>
                  <a:lnTo>
                    <a:pt x="4112704" y="134658"/>
                  </a:lnTo>
                  <a:lnTo>
                    <a:pt x="4110600" y="56808"/>
                  </a:lnTo>
                  <a:lnTo>
                    <a:pt x="4095872" y="16832"/>
                  </a:lnTo>
                  <a:lnTo>
                    <a:pt x="4055895" y="2104"/>
                  </a:lnTo>
                  <a:lnTo>
                    <a:pt x="3978046" y="0"/>
                  </a:lnTo>
                  <a:lnTo>
                    <a:pt x="134658" y="0"/>
                  </a:lnTo>
                  <a:close/>
                </a:path>
              </a:pathLst>
            </a:custGeom>
            <a:ln w="38100">
              <a:solidFill>
                <a:srgbClr val="A3AC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9DFE32E-772E-42AB-A104-66B365F91D38}"/>
              </a:ext>
            </a:extLst>
          </p:cNvPr>
          <p:cNvSpPr/>
          <p:nvPr/>
        </p:nvSpPr>
        <p:spPr>
          <a:xfrm>
            <a:off x="537626" y="7708900"/>
            <a:ext cx="4383624" cy="1728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A3249DE-FB5E-4DC5-A85E-C040EABC40B1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526CBA47-05D3-4121-9FB8-48E2B0C91138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729F892-50C2-46C8-AC1A-B7116AD2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7BFD331-3EDF-4C76-8AAE-CC0D6427B564}"/>
              </a:ext>
            </a:extLst>
          </p:cNvPr>
          <p:cNvSpPr/>
          <p:nvPr/>
        </p:nvSpPr>
        <p:spPr>
          <a:xfrm>
            <a:off x="3375205" y="9300034"/>
            <a:ext cx="1626493" cy="236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C0F4CDA-0A0C-44C1-AD94-A646308809E4}"/>
              </a:ext>
            </a:extLst>
          </p:cNvPr>
          <p:cNvSpPr/>
          <p:nvPr/>
        </p:nvSpPr>
        <p:spPr>
          <a:xfrm>
            <a:off x="6813435" y="7891976"/>
            <a:ext cx="746900" cy="85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BE25F48-BDCA-407A-A998-DAFA062F8396}"/>
              </a:ext>
            </a:extLst>
          </p:cNvPr>
          <p:cNvSpPr/>
          <p:nvPr/>
        </p:nvSpPr>
        <p:spPr>
          <a:xfrm>
            <a:off x="6730564" y="9060914"/>
            <a:ext cx="746900" cy="85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EA389D9-F222-48F9-9904-146AD374C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072" y="8517628"/>
            <a:ext cx="1144984" cy="32411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52EB012-6D7B-4624-B578-18278AA54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03" y="9326970"/>
            <a:ext cx="1108428" cy="47710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0834637-431A-4499-AB5E-C96A8F907D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9100" y="9255146"/>
            <a:ext cx="1124086" cy="506941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AC122AE3-084A-42D7-B0E4-F79CBAECE0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0105" y="8208521"/>
            <a:ext cx="986623" cy="86988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BE192C07-4565-45E0-A64D-8989916C5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38" y="6030374"/>
            <a:ext cx="4240767" cy="4314448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69CA157B-3250-465F-889F-465897A6C9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39991"/>
              </p:ext>
            </p:extLst>
          </p:nvPr>
        </p:nvGraphicFramePr>
        <p:xfrm>
          <a:off x="967611" y="8069853"/>
          <a:ext cx="2109470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marL="7594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주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문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제작</a:t>
                      </a:r>
                      <a:endParaRPr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08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/>
                      </a:endParaRPr>
                    </a:p>
                    <a:p>
                      <a:pPr marL="759460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현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장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맞춤</a:t>
                      </a:r>
                      <a:endParaRPr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508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936000" y="806985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3303" y="806985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6000" y="871785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3303" y="871785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6000" y="93658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3303" y="936585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6004" y="7520854"/>
            <a:ext cx="2160270" cy="360045"/>
          </a:xfrm>
          <a:custGeom>
            <a:avLst/>
            <a:gdLst/>
            <a:ahLst/>
            <a:cxnLst/>
            <a:rect l="l" t="t" r="r" b="b"/>
            <a:pathLst>
              <a:path w="2160270" h="360045">
                <a:moveTo>
                  <a:pt x="2087994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87997"/>
                </a:lnTo>
                <a:lnTo>
                  <a:pt x="1124" y="329620"/>
                </a:lnTo>
                <a:lnTo>
                  <a:pt x="8999" y="350994"/>
                </a:lnTo>
                <a:lnTo>
                  <a:pt x="30373" y="358869"/>
                </a:lnTo>
                <a:lnTo>
                  <a:pt x="71996" y="359994"/>
                </a:lnTo>
                <a:lnTo>
                  <a:pt x="2087994" y="359994"/>
                </a:lnTo>
                <a:lnTo>
                  <a:pt x="2129617" y="358869"/>
                </a:lnTo>
                <a:lnTo>
                  <a:pt x="2150991" y="350994"/>
                </a:lnTo>
                <a:lnTo>
                  <a:pt x="2158865" y="329620"/>
                </a:lnTo>
                <a:lnTo>
                  <a:pt x="2159990" y="287997"/>
                </a:lnTo>
                <a:lnTo>
                  <a:pt x="2159990" y="71996"/>
                </a:lnTo>
                <a:lnTo>
                  <a:pt x="2158865" y="30373"/>
                </a:lnTo>
                <a:lnTo>
                  <a:pt x="2150991" y="8999"/>
                </a:lnTo>
                <a:lnTo>
                  <a:pt x="2129617" y="1124"/>
                </a:lnTo>
                <a:lnTo>
                  <a:pt x="20879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179799" y="7603871"/>
            <a:ext cx="241378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자동차</a:t>
            </a:r>
            <a:r>
              <a:rPr sz="1000" spc="43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1000" spc="65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부품</a:t>
            </a:r>
            <a:r>
              <a:rPr sz="10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1000" spc="229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생산업체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84003" y="7520854"/>
            <a:ext cx="2520315" cy="360045"/>
          </a:xfrm>
          <a:custGeom>
            <a:avLst/>
            <a:gdLst/>
            <a:ahLst/>
            <a:cxnLst/>
            <a:rect l="l" t="t" r="r" b="b"/>
            <a:pathLst>
              <a:path w="2520315" h="360045">
                <a:moveTo>
                  <a:pt x="244800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87997"/>
                </a:lnTo>
                <a:lnTo>
                  <a:pt x="1124" y="329620"/>
                </a:lnTo>
                <a:lnTo>
                  <a:pt x="8999" y="350994"/>
                </a:lnTo>
                <a:lnTo>
                  <a:pt x="30373" y="358869"/>
                </a:lnTo>
                <a:lnTo>
                  <a:pt x="71996" y="359994"/>
                </a:lnTo>
                <a:lnTo>
                  <a:pt x="2448001" y="359994"/>
                </a:lnTo>
                <a:lnTo>
                  <a:pt x="2489624" y="358869"/>
                </a:lnTo>
                <a:lnTo>
                  <a:pt x="2510997" y="350994"/>
                </a:lnTo>
                <a:lnTo>
                  <a:pt x="2518872" y="329620"/>
                </a:lnTo>
                <a:lnTo>
                  <a:pt x="2519997" y="287997"/>
                </a:lnTo>
                <a:lnTo>
                  <a:pt x="2519997" y="71996"/>
                </a:lnTo>
                <a:lnTo>
                  <a:pt x="2518872" y="30373"/>
                </a:lnTo>
                <a:lnTo>
                  <a:pt x="2510997" y="8999"/>
                </a:lnTo>
                <a:lnTo>
                  <a:pt x="2489624" y="1124"/>
                </a:lnTo>
                <a:lnTo>
                  <a:pt x="2448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95978" y="7611566"/>
            <a:ext cx="23368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7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자동차,산업용</a:t>
            </a:r>
            <a:r>
              <a:rPr sz="900" spc="-10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900" spc="37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기어</a:t>
            </a:r>
            <a:r>
              <a:rPr sz="900" spc="-1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900" spc="434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전문</a:t>
            </a:r>
            <a:r>
              <a:rPr sz="900" spc="-1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900" spc="175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생산업체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26831"/>
              </p:ext>
            </p:extLst>
          </p:nvPr>
        </p:nvGraphicFramePr>
        <p:xfrm>
          <a:off x="4277652" y="8069853"/>
          <a:ext cx="2520315" cy="1295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70" dirty="0" err="1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자체</a:t>
                      </a:r>
                      <a:r>
                        <a:rPr lang="en-US" altLang="ko-KR" sz="1200" spc="-17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70" dirty="0" err="1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설계</a:t>
                      </a:r>
                      <a:endParaRPr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자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체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시험</a:t>
                      </a:r>
                      <a:endParaRPr sz="12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과감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한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투자</a:t>
                      </a:r>
                      <a:endParaRPr sz="12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초정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밀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기술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력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확보</a:t>
                      </a:r>
                      <a:endParaRPr sz="120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연구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소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휴먼옛체"/>
                        </a:rPr>
                        <a:t>운영</a:t>
                      </a:r>
                      <a:endParaRPr sz="120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휴먼옛체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56023"/>
            <a:ext cx="2187384" cy="278622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3778" y="3246439"/>
            <a:ext cx="4197104" cy="28075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111300" y="6052803"/>
            <a:ext cx="3876675" cy="606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1200"/>
              </a:lnSpc>
              <a:spcBef>
                <a:spcPts val="100"/>
              </a:spcBef>
            </a:pP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사람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을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배려하고</a:t>
            </a:r>
            <a:r>
              <a:rPr sz="1100" spc="-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,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존중하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며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최고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의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기술력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을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바탕으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로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끊임없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는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노력과  기술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적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한계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를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넘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어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설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수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있다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는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마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음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가짐으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로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최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고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품질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의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제품만을  생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산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하고</a:t>
            </a:r>
            <a:r>
              <a:rPr sz="1100" spc="-3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,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고객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의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관점에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서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생각하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는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회사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가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되도</a:t>
            </a:r>
            <a:r>
              <a:rPr sz="11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록</a:t>
            </a:r>
            <a:r>
              <a:rPr sz="11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노력하자.</a:t>
            </a:r>
            <a:endParaRPr sz="11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2365" y="8334553"/>
            <a:ext cx="715251" cy="78489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1147191"/>
            <a:ext cx="4752340" cy="576580"/>
          </a:xfrm>
          <a:custGeom>
            <a:avLst/>
            <a:gdLst/>
            <a:ahLst/>
            <a:cxnLst/>
            <a:rect l="l" t="t" r="r" b="b"/>
            <a:pathLst>
              <a:path w="4752340" h="576580">
                <a:moveTo>
                  <a:pt x="4751997" y="0"/>
                </a:moveTo>
                <a:lnTo>
                  <a:pt x="0" y="0"/>
                </a:lnTo>
                <a:lnTo>
                  <a:pt x="0" y="576008"/>
                </a:lnTo>
                <a:lnTo>
                  <a:pt x="4751997" y="576008"/>
                </a:lnTo>
                <a:lnTo>
                  <a:pt x="4751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65658" y="1082145"/>
            <a:ext cx="1386682" cy="5873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540"/>
              </a:spcBef>
            </a:pPr>
            <a:r>
              <a:rPr sz="2200" b="1" spc="-18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경영방침</a:t>
            </a:r>
            <a:endParaRPr sz="2200" b="1" dirty="0"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Management</a:t>
            </a:r>
            <a:r>
              <a:rPr sz="1000" spc="-5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1000" spc="-2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P</a:t>
            </a:r>
            <a:r>
              <a:rPr sz="1000" spc="-4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oli</a:t>
            </a:r>
            <a:r>
              <a:rPr sz="1000" spc="-8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c</a:t>
            </a:r>
            <a:r>
              <a:rPr sz="1000" spc="-2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y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99998" y="1249054"/>
            <a:ext cx="139065" cy="372745"/>
          </a:xfrm>
          <a:custGeom>
            <a:avLst/>
            <a:gdLst/>
            <a:ahLst/>
            <a:cxnLst/>
            <a:rect l="l" t="t" r="r" b="b"/>
            <a:pathLst>
              <a:path w="139064" h="372744">
                <a:moveTo>
                  <a:pt x="0" y="0"/>
                </a:moveTo>
                <a:lnTo>
                  <a:pt x="138595" y="0"/>
                </a:lnTo>
                <a:lnTo>
                  <a:pt x="138595" y="372300"/>
                </a:lnTo>
                <a:lnTo>
                  <a:pt x="0" y="372300"/>
                </a:lnTo>
              </a:path>
            </a:pathLst>
          </a:custGeom>
          <a:ln w="381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0988" y="2061770"/>
            <a:ext cx="7182861" cy="8309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400" spc="695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사람을</a:t>
            </a:r>
            <a:r>
              <a:rPr sz="2400" spc="12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2400" spc="57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배려하고,</a:t>
            </a:r>
            <a:r>
              <a:rPr sz="2400" spc="12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2400" spc="93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존중하는</a:t>
            </a:r>
            <a:r>
              <a:rPr sz="2400" spc="125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 </a:t>
            </a:r>
            <a:r>
              <a:rPr sz="2400" spc="83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굵은"/>
              </a:rPr>
              <a:t>태도</a:t>
            </a:r>
            <a:endParaRPr sz="24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2400" spc="990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최고의</a:t>
            </a:r>
            <a:r>
              <a:rPr sz="2400" spc="114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 </a:t>
            </a:r>
            <a:r>
              <a:rPr sz="2400" spc="880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기술력과</a:t>
            </a:r>
            <a:r>
              <a:rPr sz="2400" spc="120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 </a:t>
            </a:r>
            <a:r>
              <a:rPr sz="2400" spc="1060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최고</a:t>
            </a:r>
            <a:r>
              <a:rPr sz="2400" spc="120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 </a:t>
            </a:r>
            <a:r>
              <a:rPr sz="2400" spc="925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품질의</a:t>
            </a:r>
            <a:r>
              <a:rPr sz="2400" spc="120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 </a:t>
            </a:r>
            <a:r>
              <a:rPr sz="2400" spc="940" dirty="0">
                <a:solidFill>
                  <a:srgbClr val="D223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안상수2006중간"/>
              </a:rPr>
              <a:t>제품</a:t>
            </a:r>
            <a:endParaRPr sz="2400" dirty="0">
              <a:latin typeface="맑은 고딕" panose="020B0503020000020004" pitchFamily="50" charset="-127"/>
              <a:ea typeface="맑은 고딕" panose="020B0503020000020004" pitchFamily="50" charset="-127"/>
              <a:cs typeface="안상수2006중간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56CA0C5-F710-452D-B815-91FCC7F7775D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60E2499B-037F-4025-B929-965BAB24C9A8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7F5BFB7B-1A1C-441D-A4BC-0811486C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0C982F7D-7CC2-48A4-A16B-38BC0A3AD8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14">
            <a:extLst>
              <a:ext uri="{FF2B5EF4-FFF2-40B4-BE49-F238E27FC236}">
                <a16:creationId xmlns:a16="http://schemas.microsoft.com/office/drawing/2014/main" id="{1410DB29-4F11-49A4-88E3-671FD8E22559}"/>
              </a:ext>
            </a:extLst>
          </p:cNvPr>
          <p:cNvSpPr/>
          <p:nvPr/>
        </p:nvSpPr>
        <p:spPr>
          <a:xfrm>
            <a:off x="2807995" y="1932649"/>
            <a:ext cx="4752340" cy="576580"/>
          </a:xfrm>
          <a:custGeom>
            <a:avLst/>
            <a:gdLst/>
            <a:ahLst/>
            <a:cxnLst/>
            <a:rect l="l" t="t" r="r" b="b"/>
            <a:pathLst>
              <a:path w="4752340" h="576580">
                <a:moveTo>
                  <a:pt x="4751997" y="0"/>
                </a:moveTo>
                <a:lnTo>
                  <a:pt x="0" y="0"/>
                </a:lnTo>
                <a:lnTo>
                  <a:pt x="0" y="575995"/>
                </a:lnTo>
                <a:lnTo>
                  <a:pt x="4751997" y="575995"/>
                </a:lnTo>
                <a:lnTo>
                  <a:pt x="4751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BF8DEB6A-3ED9-48B1-BCF5-2ADAE2D873D4}"/>
              </a:ext>
            </a:extLst>
          </p:cNvPr>
          <p:cNvSpPr/>
          <p:nvPr/>
        </p:nvSpPr>
        <p:spPr>
          <a:xfrm>
            <a:off x="1937482" y="2899700"/>
            <a:ext cx="1872614" cy="1837683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03D09630-7491-4C4D-ADE5-9CD9D339630F}"/>
              </a:ext>
            </a:extLst>
          </p:cNvPr>
          <p:cNvSpPr/>
          <p:nvPr/>
        </p:nvSpPr>
        <p:spPr>
          <a:xfrm>
            <a:off x="4366082" y="2925127"/>
            <a:ext cx="1872614" cy="1837683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19E15895-F919-477B-82B9-1ECB3E086B47}"/>
              </a:ext>
            </a:extLst>
          </p:cNvPr>
          <p:cNvSpPr/>
          <p:nvPr/>
        </p:nvSpPr>
        <p:spPr>
          <a:xfrm>
            <a:off x="1067322" y="5229300"/>
            <a:ext cx="1872614" cy="1837683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FDAD5964-0A9F-42E0-9049-A42AAE30B6C9}"/>
              </a:ext>
            </a:extLst>
          </p:cNvPr>
          <p:cNvSpPr/>
          <p:nvPr/>
        </p:nvSpPr>
        <p:spPr>
          <a:xfrm>
            <a:off x="5384257" y="5229300"/>
            <a:ext cx="1872614" cy="1837683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B817698B-4ABC-47A2-A188-89A40802797A}"/>
              </a:ext>
            </a:extLst>
          </p:cNvPr>
          <p:cNvSpPr/>
          <p:nvPr/>
        </p:nvSpPr>
        <p:spPr>
          <a:xfrm>
            <a:off x="1966445" y="7535540"/>
            <a:ext cx="1872614" cy="1837683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07995" y="1955101"/>
            <a:ext cx="4752340" cy="576580"/>
          </a:xfrm>
          <a:custGeom>
            <a:avLst/>
            <a:gdLst/>
            <a:ahLst/>
            <a:cxnLst/>
            <a:rect l="l" t="t" r="r" b="b"/>
            <a:pathLst>
              <a:path w="4752340" h="576580">
                <a:moveTo>
                  <a:pt x="4751997" y="0"/>
                </a:moveTo>
                <a:lnTo>
                  <a:pt x="0" y="0"/>
                </a:lnTo>
                <a:lnTo>
                  <a:pt x="0" y="575995"/>
                </a:lnTo>
                <a:lnTo>
                  <a:pt x="4751997" y="575995"/>
                </a:lnTo>
                <a:lnTo>
                  <a:pt x="4751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19300" y="1890047"/>
            <a:ext cx="1054100" cy="5943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b="1" spc="-18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조직현황</a:t>
            </a:r>
            <a:endParaRPr sz="2200" b="1" dirty="0"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Organization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21405" y="2056953"/>
            <a:ext cx="139065" cy="372745"/>
          </a:xfrm>
          <a:custGeom>
            <a:avLst/>
            <a:gdLst/>
            <a:ahLst/>
            <a:cxnLst/>
            <a:rect l="l" t="t" r="r" b="b"/>
            <a:pathLst>
              <a:path w="139064" h="372744">
                <a:moveTo>
                  <a:pt x="138595" y="372300"/>
                </a:moveTo>
                <a:lnTo>
                  <a:pt x="0" y="372300"/>
                </a:lnTo>
                <a:lnTo>
                  <a:pt x="0" y="0"/>
                </a:lnTo>
                <a:lnTo>
                  <a:pt x="138595" y="0"/>
                </a:lnTo>
              </a:path>
            </a:pathLst>
          </a:custGeom>
          <a:ln w="381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1804" y="5013318"/>
            <a:ext cx="2280585" cy="23006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366082" y="3100441"/>
            <a:ext cx="1872614" cy="1620520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81707" y="3276906"/>
            <a:ext cx="1815784" cy="1037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  <a:p>
            <a:pPr marL="12700">
              <a:lnSpc>
                <a:spcPct val="150000"/>
              </a:lnSpc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영업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209550">
              <a:lnSpc>
                <a:spcPct val="150000"/>
              </a:lnSpc>
              <a:spcBef>
                <a:spcPts val="150"/>
              </a:spcBef>
            </a:pPr>
            <a:r>
              <a:rPr sz="900" spc="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-</a:t>
            </a:r>
            <a:r>
              <a:rPr sz="9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고객</a:t>
            </a:r>
            <a:r>
              <a:rPr sz="9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사</a:t>
            </a:r>
            <a:r>
              <a:rPr sz="9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수</a:t>
            </a:r>
            <a:r>
              <a:rPr sz="9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주</a:t>
            </a:r>
            <a:r>
              <a:rPr sz="9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및</a:t>
            </a:r>
            <a:r>
              <a:rPr sz="9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납품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회계/경리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인사/노무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84257" y="5234852"/>
            <a:ext cx="1872614" cy="1620520"/>
          </a:xfrm>
          <a:custGeom>
            <a:avLst/>
            <a:gdLst/>
            <a:ahLst/>
            <a:cxnLst/>
            <a:rect l="l" t="t" r="r" b="b"/>
            <a:pathLst>
              <a:path w="1872615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92847" y="5660269"/>
            <a:ext cx="1254125" cy="108439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265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신제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품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개발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spcBef>
                <a:spcPts val="150"/>
              </a:spcBef>
              <a:buChar char="-"/>
              <a:tabLst>
                <a:tab pos="325120" algn="l"/>
              </a:tabLst>
            </a:pPr>
            <a:r>
              <a:rPr sz="900" spc="-4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ISI</a:t>
            </a: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승인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buChar char="-"/>
              <a:tabLst>
                <a:tab pos="325120" algn="l"/>
              </a:tabLst>
            </a:pP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공정설계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buChar char="-"/>
              <a:tabLst>
                <a:tab pos="325120" algn="l"/>
              </a:tabLst>
            </a:pP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협력업</a:t>
            </a:r>
            <a:r>
              <a:rPr sz="900" spc="-13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체</a:t>
            </a:r>
            <a:r>
              <a:rPr sz="900" spc="-9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개발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기술연구소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7322" y="5234852"/>
            <a:ext cx="1872614" cy="1620520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1119" y="5876325"/>
            <a:ext cx="1639351" cy="64517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 err="1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공구</a:t>
            </a:r>
            <a:r>
              <a:rPr lang="en-US" altLang="ko-KR"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/</a:t>
            </a:r>
            <a:r>
              <a:rPr lang="ko-KR" altLang="en-US"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지그 설계  및 제작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설비 유지 보수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일반 구매 관리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63799" y="7520852"/>
            <a:ext cx="1872614" cy="1620520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74987" y="7918688"/>
            <a:ext cx="1092835" cy="115044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2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수입검사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1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공정검사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1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출하검사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1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부적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합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관리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1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고객</a:t>
            </a:r>
            <a:r>
              <a:rPr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사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품질대응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89399" y="7520851"/>
            <a:ext cx="1872614" cy="1837683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0E9542-6B68-46BC-BCB8-9D6A64D9439E}"/>
              </a:ext>
            </a:extLst>
          </p:cNvPr>
          <p:cNvSpPr txBox="1"/>
          <p:nvPr/>
        </p:nvSpPr>
        <p:spPr>
          <a:xfrm>
            <a:off x="4479493" y="2929833"/>
            <a:ext cx="207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185" dirty="0">
                <a:solidFill>
                  <a:srgbClr val="231F20"/>
                </a:solidFill>
                <a:latin typeface="맑은 고딕" panose="020B0503020000020004" pitchFamily="50" charset="-127"/>
                <a:cs typeface="안상수2006굵은"/>
              </a:rPr>
              <a:t>◎</a:t>
            </a:r>
            <a:r>
              <a:rPr lang="ko-KR" altLang="en-US" sz="1400" dirty="0"/>
              <a:t>영업</a:t>
            </a:r>
            <a:r>
              <a:rPr lang="en-US" altLang="ko-KR" sz="1400" dirty="0"/>
              <a:t>/</a:t>
            </a:r>
            <a:r>
              <a:rPr lang="ko-KR" altLang="en-US" sz="1400" dirty="0"/>
              <a:t>관리 부문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9D577F-83CC-4E0E-87CF-E71D7D00C11D}"/>
              </a:ext>
            </a:extLst>
          </p:cNvPr>
          <p:cNvSpPr txBox="1"/>
          <p:nvPr/>
        </p:nvSpPr>
        <p:spPr>
          <a:xfrm>
            <a:off x="1192039" y="5234852"/>
            <a:ext cx="207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185">
                <a:solidFill>
                  <a:srgbClr val="231F20"/>
                </a:solidFill>
                <a:latin typeface="맑은 고딕" panose="020B0503020000020004" pitchFamily="50" charset="-127"/>
                <a:cs typeface="안상수2006굵은"/>
              </a:rPr>
              <a:t>◎생산기술</a:t>
            </a:r>
            <a:r>
              <a:rPr lang="ko-KR" altLang="en-US" sz="1400"/>
              <a:t> </a:t>
            </a:r>
            <a:r>
              <a:rPr lang="ko-KR" altLang="en-US" sz="1400" dirty="0"/>
              <a:t>부문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31686C-637D-4A1B-BE1E-29E1365F4724}"/>
              </a:ext>
            </a:extLst>
          </p:cNvPr>
          <p:cNvSpPr txBox="1"/>
          <p:nvPr/>
        </p:nvSpPr>
        <p:spPr>
          <a:xfrm>
            <a:off x="5689599" y="5241789"/>
            <a:ext cx="207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185" dirty="0">
                <a:solidFill>
                  <a:srgbClr val="231F20"/>
                </a:solidFill>
                <a:latin typeface="맑은 고딕" panose="020B0503020000020004" pitchFamily="50" charset="-127"/>
                <a:cs typeface="안상수2006굵은"/>
              </a:rPr>
              <a:t>◎개발 부</a:t>
            </a:r>
            <a:r>
              <a:rPr lang="ko-KR" altLang="en-US" sz="1400" dirty="0"/>
              <a:t>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CB7E2E-B4A8-4D3D-9E42-6E236C36C36F}"/>
              </a:ext>
            </a:extLst>
          </p:cNvPr>
          <p:cNvSpPr txBox="1"/>
          <p:nvPr/>
        </p:nvSpPr>
        <p:spPr>
          <a:xfrm>
            <a:off x="2098059" y="7538671"/>
            <a:ext cx="207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185" dirty="0">
                <a:solidFill>
                  <a:srgbClr val="231F20"/>
                </a:solidFill>
                <a:latin typeface="맑은 고딕" panose="020B0503020000020004" pitchFamily="50" charset="-127"/>
                <a:cs typeface="안상수2006굵은"/>
              </a:rPr>
              <a:t>◎품질관리</a:t>
            </a:r>
            <a:r>
              <a:rPr lang="ko-KR" altLang="en-US" sz="1400" dirty="0"/>
              <a:t> 부문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748B27-286B-4E9D-9C5B-202F4B44B2E7}"/>
              </a:ext>
            </a:extLst>
          </p:cNvPr>
          <p:cNvSpPr txBox="1"/>
          <p:nvPr/>
        </p:nvSpPr>
        <p:spPr>
          <a:xfrm>
            <a:off x="4241760" y="7538671"/>
            <a:ext cx="207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185" dirty="0">
                <a:solidFill>
                  <a:srgbClr val="231F20"/>
                </a:solidFill>
                <a:latin typeface="맑은 고딕" panose="020B0503020000020004" pitchFamily="50" charset="-127"/>
                <a:cs typeface="안상수2006굵은"/>
              </a:rPr>
              <a:t>◎생산</a:t>
            </a:r>
            <a:r>
              <a:rPr lang="en-US" altLang="ko-KR" sz="1400" dirty="0"/>
              <a:t>/</a:t>
            </a:r>
            <a:r>
              <a:rPr lang="ko-KR" altLang="en-US" sz="1400" dirty="0"/>
              <a:t>생산관리 부문</a:t>
            </a: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6F85F824-3335-48FD-8045-393909B54348}"/>
              </a:ext>
            </a:extLst>
          </p:cNvPr>
          <p:cNvSpPr/>
          <p:nvPr/>
        </p:nvSpPr>
        <p:spPr>
          <a:xfrm>
            <a:off x="1927570" y="3122086"/>
            <a:ext cx="1872614" cy="1620520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1764004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11998"/>
                </a:lnTo>
                <a:lnTo>
                  <a:pt x="1687" y="1574436"/>
                </a:lnTo>
                <a:lnTo>
                  <a:pt x="13500" y="1606499"/>
                </a:lnTo>
                <a:lnTo>
                  <a:pt x="45562" y="1618311"/>
                </a:lnTo>
                <a:lnTo>
                  <a:pt x="108000" y="1619999"/>
                </a:lnTo>
                <a:lnTo>
                  <a:pt x="1764004" y="1619999"/>
                </a:lnTo>
                <a:lnTo>
                  <a:pt x="1826442" y="1618311"/>
                </a:lnTo>
                <a:lnTo>
                  <a:pt x="1858505" y="1606499"/>
                </a:lnTo>
                <a:lnTo>
                  <a:pt x="1870317" y="1574436"/>
                </a:lnTo>
                <a:lnTo>
                  <a:pt x="1872005" y="1511998"/>
                </a:lnTo>
                <a:lnTo>
                  <a:pt x="1872005" y="108000"/>
                </a:lnTo>
                <a:lnTo>
                  <a:pt x="1870317" y="45562"/>
                </a:lnTo>
                <a:lnTo>
                  <a:pt x="1858505" y="13500"/>
                </a:lnTo>
                <a:lnTo>
                  <a:pt x="1826442" y="1687"/>
                </a:lnTo>
                <a:lnTo>
                  <a:pt x="1764004" y="0"/>
                </a:lnTo>
                <a:close/>
              </a:path>
            </a:pathLst>
          </a:custGeom>
          <a:solidFill>
            <a:srgbClr val="B8E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0DDE7910-29AB-4BFF-852E-BF42517C561C}"/>
              </a:ext>
            </a:extLst>
          </p:cNvPr>
          <p:cNvSpPr txBox="1"/>
          <p:nvPr/>
        </p:nvSpPr>
        <p:spPr>
          <a:xfrm>
            <a:off x="2211408" y="3303654"/>
            <a:ext cx="1815784" cy="1024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맑은 고딕" panose="020B0503020000020004" pitchFamily="50" charset="-127"/>
              <a:ea typeface="맑은 고딕" panose="020B0503020000020004" pitchFamily="50" charset="-127"/>
              <a:cs typeface="안상수2006굵은"/>
            </a:endParaRPr>
          </a:p>
          <a:p>
            <a:pPr marL="12700">
              <a:lnSpc>
                <a:spcPct val="150000"/>
              </a:lnSpc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경영기획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운영관리</a:t>
            </a:r>
            <a:endParaRPr lang="en-US" altLang="ko-KR" sz="900" spc="-100" dirty="0">
              <a:solidFill>
                <a:srgbClr val="231F2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lang="en-US" altLang="ko-KR"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   - </a:t>
            </a:r>
            <a:r>
              <a:rPr lang="ko-KR" altLang="en-US"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사업실적</a:t>
            </a:r>
            <a:r>
              <a:rPr lang="en-US" altLang="ko-KR"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, </a:t>
            </a:r>
            <a:r>
              <a:rPr lang="ko-KR" altLang="en-US"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경영성과</a:t>
            </a:r>
            <a:r>
              <a:rPr lang="en-US" altLang="ko-KR"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, </a:t>
            </a:r>
            <a:r>
              <a:rPr lang="ko-KR" altLang="en-US"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교육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80"/>
              </a:spcBef>
            </a:pPr>
            <a:r>
              <a:rPr sz="9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9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14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시스템 자원 관리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B73040-0E46-4994-A045-E5DE1F32FF34}"/>
              </a:ext>
            </a:extLst>
          </p:cNvPr>
          <p:cNvSpPr txBox="1"/>
          <p:nvPr/>
        </p:nvSpPr>
        <p:spPr>
          <a:xfrm>
            <a:off x="2287799" y="2903246"/>
            <a:ext cx="207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pc="185" dirty="0">
                <a:solidFill>
                  <a:srgbClr val="231F20"/>
                </a:solidFill>
                <a:latin typeface="맑은 고딕" panose="020B0503020000020004" pitchFamily="50" charset="-127"/>
                <a:cs typeface="안상수2006굵은"/>
              </a:rPr>
              <a:t>◎</a:t>
            </a:r>
            <a:r>
              <a:rPr lang="en-US" altLang="ko-KR" sz="1400" spc="185" dirty="0">
                <a:solidFill>
                  <a:srgbClr val="231F20"/>
                </a:solidFill>
                <a:latin typeface="맑은 고딕" panose="020B0503020000020004" pitchFamily="50" charset="-127"/>
                <a:cs typeface="안상수2006굵은"/>
              </a:rPr>
              <a:t>PI</a:t>
            </a:r>
            <a:r>
              <a:rPr lang="ko-KR" altLang="en-US" sz="1400" dirty="0"/>
              <a:t> 부문</a:t>
            </a: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FFA479C5-7299-4B73-8C1B-C3D90336AF86}"/>
              </a:ext>
            </a:extLst>
          </p:cNvPr>
          <p:cNvSpPr txBox="1"/>
          <p:nvPr/>
        </p:nvSpPr>
        <p:spPr>
          <a:xfrm>
            <a:off x="4604895" y="7858937"/>
            <a:ext cx="1699259" cy="180453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265"/>
              </a:spcBef>
            </a:pPr>
            <a:r>
              <a:rPr sz="600" spc="-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▶</a:t>
            </a:r>
            <a:r>
              <a:rPr sz="600" spc="-10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55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생산관리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buChar char="-"/>
              <a:tabLst>
                <a:tab pos="325120" algn="l"/>
              </a:tabLst>
            </a:pPr>
            <a:r>
              <a:rPr lang="ko-KR" altLang="en-US"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생산계획 </a:t>
            </a:r>
            <a:r>
              <a:rPr lang="en-US" altLang="ko-KR"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&amp; </a:t>
            </a:r>
            <a:r>
              <a:rPr lang="ko-KR" altLang="en-US" sz="900" spc="-140" dirty="0">
                <a:solidFill>
                  <a:srgbClr val="231F2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실적</a:t>
            </a:r>
            <a:endParaRPr sz="9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265"/>
              </a:spcBef>
            </a:pPr>
            <a:r>
              <a:rPr lang="ko-KR" altLang="en-US" sz="600" spc="-5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▶</a:t>
            </a:r>
            <a:r>
              <a:rPr lang="ko-KR" altLang="en-US" sz="600" spc="-100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5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외주관리</a:t>
            </a:r>
            <a:endParaRPr lang="ko-KR" altLang="en-US" sz="900" dirty="0">
              <a:latin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spcBef>
                <a:spcPts val="150"/>
              </a:spcBef>
              <a:buChar char="-"/>
              <a:tabLst>
                <a:tab pos="325120" algn="l"/>
              </a:tabLst>
            </a:pPr>
            <a:r>
              <a:rPr lang="ko-KR" altLang="en-US" sz="900" spc="-4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구매</a:t>
            </a:r>
            <a:r>
              <a:rPr lang="en-US" altLang="ko-KR" sz="900" spc="-4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, </a:t>
            </a:r>
            <a:r>
              <a:rPr lang="ko-KR" altLang="en-US" sz="900" spc="-4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발주</a:t>
            </a:r>
            <a:r>
              <a:rPr lang="en-US" altLang="ko-KR" sz="900" spc="-4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, </a:t>
            </a:r>
            <a:r>
              <a:rPr lang="ko-KR" altLang="en-US" sz="900" spc="-4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재고관리</a:t>
            </a:r>
            <a:endParaRPr lang="en-US" altLang="ko-KR" sz="900" spc="-140" dirty="0">
              <a:solidFill>
                <a:srgbClr val="231F20"/>
              </a:solidFill>
              <a:latin typeface="맑은 고딕" panose="020B0503020000020004" pitchFamily="50" charset="-127"/>
              <a:cs typeface="휴먼옛체"/>
            </a:endParaRPr>
          </a:p>
          <a:p>
            <a:pPr marL="12700">
              <a:lnSpc>
                <a:spcPct val="150000"/>
              </a:lnSpc>
              <a:spcBef>
                <a:spcPts val="265"/>
              </a:spcBef>
            </a:pPr>
            <a:r>
              <a:rPr lang="ko-KR" altLang="en-US" sz="600" spc="-5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▶</a:t>
            </a:r>
            <a:r>
              <a:rPr lang="ko-KR" altLang="en-US" sz="600" spc="-100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 </a:t>
            </a:r>
            <a:r>
              <a:rPr lang="ko-KR" altLang="en-US" sz="900" spc="-15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생산</a:t>
            </a:r>
            <a:endParaRPr lang="ko-KR" altLang="en-US" sz="900" dirty="0">
              <a:latin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spcBef>
                <a:spcPts val="150"/>
              </a:spcBef>
              <a:buChar char="-"/>
              <a:tabLst>
                <a:tab pos="325120" algn="l"/>
              </a:tabLst>
            </a:pPr>
            <a:r>
              <a:rPr lang="ko-KR" altLang="en-US" sz="900" spc="-45" dirty="0">
                <a:solidFill>
                  <a:srgbClr val="231F20"/>
                </a:solidFill>
                <a:latin typeface="맑은 고딕" panose="020B0503020000020004" pitchFamily="50" charset="-127"/>
                <a:cs typeface="휴먼옛체"/>
              </a:rPr>
              <a:t>인원 및 라인운영</a:t>
            </a:r>
            <a:endParaRPr lang="en-US" altLang="ko-KR" sz="900" spc="-140" dirty="0">
              <a:solidFill>
                <a:srgbClr val="231F20"/>
              </a:solidFill>
              <a:latin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buChar char="-"/>
              <a:tabLst>
                <a:tab pos="325120" algn="l"/>
              </a:tabLst>
            </a:pPr>
            <a:endParaRPr lang="en-US" altLang="ko-KR" sz="800" spc="-140" dirty="0">
              <a:solidFill>
                <a:srgbClr val="231F20"/>
              </a:solidFill>
              <a:latin typeface="맑은 고딕" panose="020B0503020000020004" pitchFamily="50" charset="-127"/>
              <a:cs typeface="휴먼옛체"/>
            </a:endParaRPr>
          </a:p>
          <a:p>
            <a:pPr marL="324485" indent="-115570">
              <a:lnSpc>
                <a:spcPct val="150000"/>
              </a:lnSpc>
              <a:buChar char="-"/>
              <a:tabLst>
                <a:tab pos="325120" algn="l"/>
              </a:tabLst>
            </a:pPr>
            <a:endParaRPr sz="105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DA23708-A590-46DE-8777-6611285C3A49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id="{0FC60A87-A40B-4DDE-BD8D-20415A08AEF9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EAD50C0F-2F71-47B9-9703-862913E2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546709A-EBA2-46C4-A61A-CD8E0287FF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>
            <a:extLst>
              <a:ext uri="{FF2B5EF4-FFF2-40B4-BE49-F238E27FC236}">
                <a16:creationId xmlns:a16="http://schemas.microsoft.com/office/drawing/2014/main" id="{B2684B8A-9D9E-4365-93E3-F731BCE8383F}"/>
              </a:ext>
            </a:extLst>
          </p:cNvPr>
          <p:cNvSpPr/>
          <p:nvPr/>
        </p:nvSpPr>
        <p:spPr>
          <a:xfrm>
            <a:off x="0" y="1156655"/>
            <a:ext cx="2529205" cy="576580"/>
          </a:xfrm>
          <a:custGeom>
            <a:avLst/>
            <a:gdLst/>
            <a:ahLst/>
            <a:cxnLst/>
            <a:rect l="l" t="t" r="r" b="b"/>
            <a:pathLst>
              <a:path w="4752340" h="576580">
                <a:moveTo>
                  <a:pt x="4751997" y="0"/>
                </a:moveTo>
                <a:lnTo>
                  <a:pt x="0" y="0"/>
                </a:lnTo>
                <a:lnTo>
                  <a:pt x="0" y="575995"/>
                </a:lnTo>
                <a:lnTo>
                  <a:pt x="4751997" y="575995"/>
                </a:lnTo>
                <a:lnTo>
                  <a:pt x="4751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4109" y="1118147"/>
            <a:ext cx="1054100" cy="5943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b="1" spc="-18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인증현황</a:t>
            </a:r>
            <a:endParaRPr sz="2200" b="1" dirty="0"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  <a:p>
            <a:pPr marL="433705">
              <a:lnSpc>
                <a:spcPct val="100000"/>
              </a:lnSpc>
              <a:spcBef>
                <a:spcPts val="200"/>
              </a:spcBef>
            </a:pPr>
            <a:r>
              <a:rPr sz="1000" spc="-7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Certification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1DF7650-C9F7-492A-B0D1-AB663991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6" y="2239200"/>
            <a:ext cx="2436834" cy="344115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3DC205-6D81-41D6-84F6-C09F64EAA96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886" y="5818471"/>
            <a:ext cx="2533760" cy="394972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24D0A20-D6AC-41A0-9EAC-205D3796D6D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3488" r="4952" b="2389"/>
          <a:stretch/>
        </p:blipFill>
        <p:spPr>
          <a:xfrm>
            <a:off x="2552677" y="6032501"/>
            <a:ext cx="2425923" cy="3581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5835D50-0CF0-479B-9EFB-F60D77A1B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11" y="6184900"/>
            <a:ext cx="2425923" cy="34290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9D58CFA8-B3FD-44CB-876E-AD15A201CA5D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383694FC-3B69-4DA6-8310-289DEDFC9BD9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17788C2-2ED0-420C-BE94-8C9C2BD26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FA77A0F-4B0B-4D0E-AE8F-17B454849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  <p:pic>
        <p:nvPicPr>
          <p:cNvPr id="3" name="그림 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2239200"/>
            <a:ext cx="2362200" cy="3429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09" y="2239200"/>
            <a:ext cx="2435007" cy="3441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4">
            <a:extLst>
              <a:ext uri="{FF2B5EF4-FFF2-40B4-BE49-F238E27FC236}">
                <a16:creationId xmlns:a16="http://schemas.microsoft.com/office/drawing/2014/main" id="{0FE16423-A0FA-42DE-879F-F17BBDB3DB80}"/>
              </a:ext>
            </a:extLst>
          </p:cNvPr>
          <p:cNvSpPr/>
          <p:nvPr/>
        </p:nvSpPr>
        <p:spPr>
          <a:xfrm>
            <a:off x="0" y="1556388"/>
            <a:ext cx="4845050" cy="576580"/>
          </a:xfrm>
          <a:custGeom>
            <a:avLst/>
            <a:gdLst/>
            <a:ahLst/>
            <a:cxnLst/>
            <a:rect l="l" t="t" r="r" b="b"/>
            <a:pathLst>
              <a:path w="4752340" h="576580">
                <a:moveTo>
                  <a:pt x="4751997" y="0"/>
                </a:moveTo>
                <a:lnTo>
                  <a:pt x="0" y="0"/>
                </a:lnTo>
                <a:lnTo>
                  <a:pt x="0" y="575995"/>
                </a:lnTo>
                <a:lnTo>
                  <a:pt x="4751997" y="575995"/>
                </a:lnTo>
                <a:lnTo>
                  <a:pt x="47519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22930" y="1513151"/>
            <a:ext cx="1310640" cy="5943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b="1" spc="-180" dirty="0">
                <a:solidFill>
                  <a:srgbClr val="D77D2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둥근헤드라인"/>
              </a:rPr>
              <a:t>주요생산품</a:t>
            </a:r>
            <a:endParaRPr sz="2200" b="1" dirty="0">
              <a:latin typeface="맑은 고딕" panose="020B0503020000020004" pitchFamily="50" charset="-127"/>
              <a:ea typeface="맑은 고딕" panose="020B0503020000020004" pitchFamily="50" charset="-127"/>
              <a:cs typeface="휴먼둥근헤드라인"/>
            </a:endParaRPr>
          </a:p>
          <a:p>
            <a:pPr marL="572135">
              <a:lnSpc>
                <a:spcPct val="100000"/>
              </a:lnSpc>
              <a:spcBef>
                <a:spcPts val="200"/>
              </a:spcBef>
            </a:pPr>
            <a:r>
              <a:rPr sz="1000" spc="-4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MainP</a:t>
            </a:r>
            <a:r>
              <a:rPr sz="1000" spc="-65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r</a:t>
            </a:r>
            <a:r>
              <a:rPr sz="1000" spc="1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o</a:t>
            </a:r>
            <a:r>
              <a:rPr sz="1000" spc="-50" dirty="0">
                <a:solidFill>
                  <a:srgbClr val="93959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휴먼옛체"/>
              </a:rPr>
              <a:t>ducts</a:t>
            </a:r>
            <a:endParaRPr sz="1000" dirty="0">
              <a:latin typeface="맑은 고딕" panose="020B0503020000020004" pitchFamily="50" charset="-127"/>
              <a:ea typeface="맑은 고딕" panose="020B0503020000020004" pitchFamily="50" charset="-127"/>
              <a:cs typeface="휴먼옛체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08000" y="3871235"/>
            <a:ext cx="139065" cy="372745"/>
          </a:xfrm>
          <a:custGeom>
            <a:avLst/>
            <a:gdLst/>
            <a:ahLst/>
            <a:cxnLst/>
            <a:rect l="l" t="t" r="r" b="b"/>
            <a:pathLst>
              <a:path w="139064" h="372745">
                <a:moveTo>
                  <a:pt x="0" y="0"/>
                </a:moveTo>
                <a:lnTo>
                  <a:pt x="138595" y="0"/>
                </a:lnTo>
                <a:lnTo>
                  <a:pt x="138595" y="372300"/>
                </a:lnTo>
                <a:lnTo>
                  <a:pt x="0" y="372300"/>
                </a:lnTo>
              </a:path>
            </a:pathLst>
          </a:custGeom>
          <a:ln w="381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F2E880DC-2736-4B5E-9F75-9ED2D0D5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451100"/>
            <a:ext cx="6629400" cy="4227492"/>
          </a:xfrm>
          <a:prstGeom prst="rect">
            <a:avLst/>
          </a:prstGeom>
        </p:spPr>
      </p:pic>
      <p:graphicFrame>
        <p:nvGraphicFramePr>
          <p:cNvPr id="34" name="object 23">
            <a:extLst>
              <a:ext uri="{FF2B5EF4-FFF2-40B4-BE49-F238E27FC236}">
                <a16:creationId xmlns:a16="http://schemas.microsoft.com/office/drawing/2014/main" id="{118A8F73-CC49-46C4-ADCC-7614AD58E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8156"/>
              </p:ext>
            </p:extLst>
          </p:nvPr>
        </p:nvGraphicFramePr>
        <p:xfrm>
          <a:off x="577850" y="6718300"/>
          <a:ext cx="6646465" cy="2932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963">
                  <a:extLst>
                    <a:ext uri="{9D8B030D-6E8A-4147-A177-3AD203B41FA5}">
                      <a16:colId xmlns:a16="http://schemas.microsoft.com/office/drawing/2014/main" val="1763988394"/>
                    </a:ext>
                  </a:extLst>
                </a:gridCol>
                <a:gridCol w="2393222">
                  <a:extLst>
                    <a:ext uri="{9D8B030D-6E8A-4147-A177-3AD203B41FA5}">
                      <a16:colId xmlns:a16="http://schemas.microsoft.com/office/drawing/2014/main" val="3852302699"/>
                    </a:ext>
                  </a:extLst>
                </a:gridCol>
              </a:tblGrid>
              <a:tr h="872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1100" b="1" spc="-140" dirty="0">
                        <a:solidFill>
                          <a:srgbClr val="231F20"/>
                        </a:solidFill>
                        <a:latin typeface="+mn-ea"/>
                        <a:ea typeface="+mn-ea"/>
                        <a:cs typeface="휴먼둥근헤드라인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1" spc="-140" dirty="0" err="1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둥근헤드라인"/>
                        </a:rPr>
                        <a:t>완성차</a:t>
                      </a:r>
                      <a:r>
                        <a:rPr lang="ko-KR" altLang="en-US" sz="1100" b="1" spc="-140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둥근헤드라인"/>
                        </a:rPr>
                        <a:t> 고객</a:t>
                      </a:r>
                      <a:endParaRPr sz="1100" b="1" dirty="0">
                        <a:latin typeface="+mn-ea"/>
                        <a:ea typeface="+mn-ea"/>
                        <a:cs typeface="휴먼둥근헤드라인"/>
                      </a:endParaRPr>
                    </a:p>
                  </a:txBody>
                  <a:tcPr marL="0" marR="0" marT="40640" marB="0"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HYUN</a:t>
                      </a:r>
                      <a:r>
                        <a:rPr lang="en-US" altLang="ko-KR" sz="1100" b="1" spc="-35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D</a:t>
                      </a:r>
                      <a:r>
                        <a:rPr lang="en-US" altLang="ko-KR"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AI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KIA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b="1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GM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b="1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KG</a:t>
                      </a:r>
                      <a:r>
                        <a:rPr lang="en-US" altLang="ko-KR" sz="1100" b="1" baseline="0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모빌리티</a:t>
                      </a:r>
                      <a:endParaRPr lang="en-US" altLang="ko-KR" sz="1100" b="1" dirty="0">
                        <a:latin typeface="+mn-ea"/>
                        <a:ea typeface="+mn-ea"/>
                        <a:cs typeface="휴먼옛체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HYUN</a:t>
                      </a:r>
                      <a:r>
                        <a:rPr sz="1100" b="1" spc="-35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D</a:t>
                      </a:r>
                      <a:r>
                        <a:rPr sz="1100" b="1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AI</a:t>
                      </a:r>
                      <a:endParaRPr lang="en-US" altLang="ko-KR" sz="1100" b="1" dirty="0">
                        <a:solidFill>
                          <a:srgbClr val="231F20"/>
                        </a:solidFill>
                        <a:latin typeface="+mn-ea"/>
                        <a:ea typeface="+mn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KIA</a:t>
                      </a:r>
                      <a:endParaRPr lang="en-US" altLang="ko-KR" sz="1100" b="1" dirty="0">
                        <a:solidFill>
                          <a:srgbClr val="231F20"/>
                        </a:solidFill>
                        <a:latin typeface="+mn-ea"/>
                        <a:ea typeface="+mn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100" b="1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KG</a:t>
                      </a:r>
                      <a:r>
                        <a:rPr lang="en-US" sz="1100" b="1" baseline="0" dirty="0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모빌리티</a:t>
                      </a:r>
                      <a:endParaRPr sz="1100" b="1" dirty="0">
                        <a:latin typeface="+mn-ea"/>
                        <a:ea typeface="+mn-ea"/>
                        <a:cs typeface="휴먼옛체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HYUN</a:t>
                      </a:r>
                      <a:r>
                        <a:rPr lang="en-US" altLang="ko-KR" sz="1100" b="1" spc="-35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D</a:t>
                      </a:r>
                      <a:r>
                        <a:rPr lang="en-US" altLang="ko-KR"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AI</a:t>
                      </a:r>
                    </a:p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KIA</a:t>
                      </a:r>
                    </a:p>
                    <a:p>
                      <a:pPr marL="8001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옛체"/>
                        </a:rPr>
                        <a:t>FORD</a:t>
                      </a:r>
                      <a:endParaRPr lang="en-US" altLang="ko-KR" sz="1100" b="1" dirty="0">
                        <a:latin typeface="+mn-ea"/>
                        <a:ea typeface="+mn-ea"/>
                        <a:cs typeface="휴먼옛체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1100" b="0" spc="-140" dirty="0">
                        <a:solidFill>
                          <a:srgbClr val="231F20"/>
                        </a:solidFill>
                        <a:latin typeface="+mn-ea"/>
                        <a:ea typeface="+mn-ea"/>
                        <a:cs typeface="휴먼둥근헤드라인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1100" b="0" spc="-140" dirty="0">
                        <a:solidFill>
                          <a:srgbClr val="231F20"/>
                        </a:solidFill>
                        <a:latin typeface="+mn-ea"/>
                        <a:ea typeface="+mn-ea"/>
                        <a:cs typeface="휴먼둥근헤드라인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lang="en-US" altLang="ko-KR" sz="1100" b="0" spc="-140" dirty="0">
                        <a:solidFill>
                          <a:srgbClr val="231F20"/>
                        </a:solidFill>
                        <a:latin typeface="+mn-ea"/>
                        <a:ea typeface="+mn-ea"/>
                        <a:cs typeface="휴먼둥근헤드라인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1" spc="-140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둥근헤드라인"/>
                        </a:rPr>
                        <a:t>적용</a:t>
                      </a:r>
                      <a:endParaRPr lang="en-US" altLang="ko-KR" sz="1100" b="1" spc="-140" dirty="0">
                        <a:solidFill>
                          <a:srgbClr val="231F20"/>
                        </a:solidFill>
                        <a:latin typeface="+mn-ea"/>
                        <a:ea typeface="+mn-ea"/>
                        <a:cs typeface="휴먼둥근헤드라인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1" spc="-140" dirty="0">
                          <a:solidFill>
                            <a:srgbClr val="231F20"/>
                          </a:solidFill>
                          <a:latin typeface="+mn-ea"/>
                          <a:ea typeface="+mn-ea"/>
                          <a:cs typeface="휴먼둥근헤드라인"/>
                        </a:rPr>
                        <a:t>차종</a:t>
                      </a:r>
                      <a:endParaRPr sz="1100" b="1" dirty="0">
                        <a:latin typeface="+mn-ea"/>
                        <a:ea typeface="+mn-ea"/>
                        <a:cs typeface="휴먼둥근헤드라인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spc="-18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포터</a:t>
                      </a:r>
                      <a:endParaRPr lang="en-US" altLang="ko-KR" sz="1100" spc="-180" dirty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spc="-180" dirty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소나타</a:t>
                      </a:r>
                      <a:r>
                        <a:rPr lang="en-US" altLang="ko-KR" sz="1100" spc="-180" dirty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( </a:t>
                      </a:r>
                      <a:r>
                        <a:rPr lang="ko-KR" altLang="en-US" sz="1100" spc="-18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택시</a:t>
                      </a:r>
                      <a:r>
                        <a:rPr lang="en-US" altLang="ko-KR" sz="1100" spc="-180" dirty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)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  <a:cs typeface="휴먼옛체"/>
                        </a:rPr>
                        <a:t>제네시스 쿠페</a:t>
                      </a:r>
                      <a:endParaRPr lang="en-US" altLang="ko-KR" sz="1100" dirty="0" smtClean="0"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 err="1" smtClean="0">
                          <a:latin typeface="+mj-ea"/>
                          <a:ea typeface="+mj-ea"/>
                          <a:cs typeface="휴먼옛체"/>
                        </a:rPr>
                        <a:t>스타렉스</a:t>
                      </a:r>
                      <a:endParaRPr lang="en-US" altLang="ko-KR" sz="1100" dirty="0" smtClean="0"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 err="1" smtClean="0">
                          <a:latin typeface="+mj-ea"/>
                          <a:ea typeface="+mj-ea"/>
                          <a:cs typeface="휴먼옛체"/>
                        </a:rPr>
                        <a:t>마이티</a:t>
                      </a:r>
                      <a:endParaRPr lang="en-US" altLang="ko-KR" sz="1100" dirty="0" smtClean="0"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 smtClean="0">
                          <a:latin typeface="+mj-ea"/>
                          <a:ea typeface="+mj-ea"/>
                          <a:cs typeface="휴먼옛체"/>
                        </a:rPr>
                        <a:t>쏠라티</a:t>
                      </a:r>
                      <a:endParaRPr lang="en-US" altLang="ko-KR" sz="1100" dirty="0" smtClean="0"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  <a:cs typeface="휴먼옛체"/>
                        </a:rPr>
                        <a:t>봉고</a:t>
                      </a:r>
                      <a:endParaRPr lang="en-US" altLang="ko-KR" sz="1100" dirty="0" smtClean="0"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spc="-180" dirty="0" err="1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다마스</a:t>
                      </a:r>
                      <a:endParaRPr lang="en-US" altLang="ko-KR" sz="1100" spc="-18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spc="-180" dirty="0" err="1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라보</a:t>
                      </a:r>
                      <a:endParaRPr lang="en-US" altLang="ko-KR" sz="1100" dirty="0" smtClean="0"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spc="-180" dirty="0" err="1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티볼리</a:t>
                      </a:r>
                      <a:endParaRPr lang="en-US" altLang="ko-KR" sz="1100" spc="-18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제네시스</a:t>
                      </a:r>
                      <a:endParaRPr lang="en-US" altLang="ko-KR" sz="11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아반떼</a:t>
                      </a:r>
                      <a:endParaRPr lang="en-US" altLang="ko-KR" sz="11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그랜저</a:t>
                      </a:r>
                      <a:endParaRPr lang="en-US" altLang="ko-KR" sz="11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소나타</a:t>
                      </a:r>
                      <a:endParaRPr lang="en-US" altLang="ko-KR" sz="11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K7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K8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K9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0" spc="-50" dirty="0" smtClean="0">
                          <a:solidFill>
                            <a:srgbClr val="231F20"/>
                          </a:solidFill>
                          <a:latin typeface="+mj-ea"/>
                          <a:ea typeface="+mn-ea"/>
                          <a:cs typeface="휴먼옛체"/>
                        </a:rPr>
                        <a:t>모하비</a:t>
                      </a:r>
                      <a:endParaRPr lang="en-US" altLang="ko-KR" sz="1100" b="0" spc="-50" dirty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b="0" spc="-50" dirty="0" err="1" smtClean="0">
                          <a:solidFill>
                            <a:srgbClr val="231F20"/>
                          </a:solidFill>
                          <a:latin typeface="+mj-ea"/>
                          <a:ea typeface="+mj-ea"/>
                          <a:cs typeface="휴먼옛체"/>
                        </a:rPr>
                        <a:t>렉스턴</a:t>
                      </a:r>
                      <a:endParaRPr lang="en-US" altLang="ko-KR" sz="1100" b="0" spc="-50" dirty="0" smtClean="0">
                        <a:solidFill>
                          <a:srgbClr val="231F20"/>
                        </a:solidFill>
                        <a:latin typeface="+mj-ea"/>
                        <a:ea typeface="+mj-ea"/>
                        <a:cs typeface="휴먼옛체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 err="1">
                          <a:latin typeface="+mn-ea"/>
                          <a:ea typeface="+mn-ea"/>
                          <a:cs typeface="휴먼옛체"/>
                        </a:rPr>
                        <a:t>아이오닉</a:t>
                      </a:r>
                      <a:r>
                        <a:rPr lang="ko-KR" altLang="en-US" sz="1100" dirty="0">
                          <a:latin typeface="+mn-ea"/>
                          <a:ea typeface="+mn-ea"/>
                          <a:cs typeface="휴먼옛체"/>
                        </a:rPr>
                        <a:t> </a:t>
                      </a:r>
                      <a:r>
                        <a:rPr lang="en-US" altLang="ko-KR" sz="1100" dirty="0">
                          <a:latin typeface="+mn-ea"/>
                          <a:ea typeface="+mn-ea"/>
                          <a:cs typeface="휴먼옛체"/>
                        </a:rPr>
                        <a:t>5 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 err="1">
                          <a:latin typeface="+mn-ea"/>
                          <a:ea typeface="+mn-ea"/>
                          <a:cs typeface="휴먼옛체"/>
                        </a:rPr>
                        <a:t>아이오닉</a:t>
                      </a:r>
                      <a:r>
                        <a:rPr lang="ko-KR" altLang="en-US" sz="1100" dirty="0">
                          <a:latin typeface="+mn-ea"/>
                          <a:ea typeface="+mn-ea"/>
                          <a:cs typeface="휴먼옛체"/>
                        </a:rPr>
                        <a:t> </a:t>
                      </a:r>
                      <a:r>
                        <a:rPr lang="en-US" altLang="ko-KR" sz="1100" dirty="0">
                          <a:latin typeface="+mn-ea"/>
                          <a:ea typeface="+mn-ea"/>
                          <a:cs typeface="휴먼옛체"/>
                        </a:rPr>
                        <a:t>6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altLang="ko-KR" sz="1100" dirty="0">
                          <a:latin typeface="+mn-ea"/>
                          <a:ea typeface="+mn-ea"/>
                          <a:cs typeface="휴먼옛체"/>
                        </a:rPr>
                        <a:t>EV6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>
                          <a:latin typeface="+mn-ea"/>
                          <a:ea typeface="+mn-ea"/>
                          <a:cs typeface="휴먼옛체"/>
                        </a:rPr>
                        <a:t>제네시스 </a:t>
                      </a:r>
                      <a:r>
                        <a:rPr lang="en-US" altLang="ko-KR" sz="1100" dirty="0">
                          <a:latin typeface="+mn-ea"/>
                          <a:ea typeface="+mn-ea"/>
                          <a:cs typeface="휴먼옛체"/>
                        </a:rPr>
                        <a:t>EV </a:t>
                      </a: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>
                          <a:latin typeface="+mn-ea"/>
                          <a:ea typeface="+mn-ea"/>
                          <a:cs typeface="휴먼옛체"/>
                        </a:rPr>
                        <a:t>소렌토</a:t>
                      </a:r>
                      <a:r>
                        <a:rPr lang="en-US" altLang="ko-KR" sz="1100" dirty="0">
                          <a:latin typeface="+mn-ea"/>
                          <a:ea typeface="+mn-ea"/>
                          <a:cs typeface="휴먼옛체"/>
                        </a:rPr>
                        <a:t> HEV /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  <a:cs typeface="휴먼옛체"/>
                        </a:rPr>
                        <a:t>P-HEV</a:t>
                      </a:r>
                      <a:endParaRPr lang="en-US" altLang="ko-KR" sz="1100" dirty="0">
                        <a:latin typeface="+mn-ea"/>
                        <a:ea typeface="+mn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ko-KR" altLang="en-US" sz="1100" dirty="0" err="1">
                          <a:latin typeface="+mn-ea"/>
                          <a:ea typeface="+mn-ea"/>
                          <a:cs typeface="휴먼옛체"/>
                        </a:rPr>
                        <a:t>산타페</a:t>
                      </a:r>
                      <a:r>
                        <a:rPr lang="ko-KR" altLang="en-US" sz="1100" dirty="0">
                          <a:latin typeface="+mn-ea"/>
                          <a:ea typeface="+mn-ea"/>
                          <a:cs typeface="휴먼옛체"/>
                        </a:rPr>
                        <a:t> </a:t>
                      </a:r>
                      <a:r>
                        <a:rPr lang="en-US" altLang="ko-KR" sz="1100" dirty="0">
                          <a:latin typeface="+mn-ea"/>
                          <a:ea typeface="+mn-ea"/>
                          <a:cs typeface="휴먼옛체"/>
                        </a:rPr>
                        <a:t>HEV /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  <a:cs typeface="휴먼옛체"/>
                        </a:rPr>
                        <a:t>P-HEV</a:t>
                      </a:r>
                      <a:endParaRPr lang="en-US" altLang="ko-KR" sz="1100" dirty="0">
                        <a:latin typeface="+mn-ea"/>
                        <a:ea typeface="+mn-ea"/>
                        <a:cs typeface="휴먼옛체"/>
                      </a:endParaRPr>
                    </a:p>
                    <a:p>
                      <a:pPr marL="800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100" dirty="0">
                          <a:latin typeface="+mn-ea"/>
                          <a:ea typeface="+mn-ea"/>
                          <a:cs typeface="휴먼옛체"/>
                        </a:rPr>
                        <a:t>FORD </a:t>
                      </a:r>
                      <a:r>
                        <a:rPr lang="ko-KR" altLang="en-US" sz="1100" dirty="0">
                          <a:latin typeface="+mn-ea"/>
                          <a:ea typeface="+mn-ea"/>
                          <a:cs typeface="휴먼옛체"/>
                        </a:rPr>
                        <a:t>익스플로러 </a:t>
                      </a:r>
                      <a:r>
                        <a:rPr lang="en-US" altLang="ko-KR" sz="1100" dirty="0">
                          <a:latin typeface="+mn-ea"/>
                          <a:ea typeface="+mn-ea"/>
                          <a:cs typeface="휴먼옛체"/>
                        </a:rPr>
                        <a:t>HEV</a:t>
                      </a:r>
                      <a:endParaRPr sz="1100" dirty="0">
                        <a:latin typeface="+mn-ea"/>
                        <a:ea typeface="+mn-ea"/>
                        <a:cs typeface="휴먼옛체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D32B7754-4600-4454-B5A5-77EDE04AEE55}"/>
              </a:ext>
            </a:extLst>
          </p:cNvPr>
          <p:cNvGrpSpPr/>
          <p:nvPr/>
        </p:nvGrpSpPr>
        <p:grpSpPr>
          <a:xfrm>
            <a:off x="3930650" y="343286"/>
            <a:ext cx="3219451" cy="341958"/>
            <a:chOff x="3930650" y="343286"/>
            <a:chExt cx="3219451" cy="341958"/>
          </a:xfrm>
        </p:grpSpPr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E634684D-61E2-4626-BE2F-F7ADFB0DAF26}"/>
                </a:ext>
              </a:extLst>
            </p:cNvPr>
            <p:cNvSpPr txBox="1"/>
            <p:nvPr/>
          </p:nvSpPr>
          <p:spPr>
            <a:xfrm>
              <a:off x="3930650" y="343286"/>
              <a:ext cx="3054094" cy="3250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155" dirty="0">
                  <a:solidFill>
                    <a:srgbClr val="939598"/>
                  </a:solidFill>
                  <a:latin typeface="+mn-ea"/>
                  <a:cs typeface="안상수2006중간"/>
                </a:rPr>
                <a:t>자동차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25" dirty="0">
                  <a:solidFill>
                    <a:srgbClr val="939598"/>
                  </a:solidFill>
                  <a:latin typeface="+mn-ea"/>
                  <a:cs typeface="안상수2006중간"/>
                </a:rPr>
                <a:t>및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6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산업용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0" dirty="0">
                  <a:solidFill>
                    <a:srgbClr val="939598"/>
                  </a:solidFill>
                  <a:latin typeface="+mn-ea"/>
                  <a:cs typeface="안상수2006중간"/>
                </a:rPr>
                <a:t>기어부품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35" dirty="0">
                  <a:solidFill>
                    <a:srgbClr val="939598"/>
                  </a:solidFill>
                  <a:latin typeface="+mn-ea"/>
                  <a:cs typeface="안상수2006중간"/>
                </a:rPr>
                <a:t>산업의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>
                  <a:solidFill>
                    <a:srgbClr val="939598"/>
                  </a:solidFill>
                  <a:latin typeface="+mn-ea"/>
                  <a:cs typeface="안상수2006중간"/>
                </a:rPr>
                <a:t>글로벌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25" dirty="0" err="1">
                  <a:solidFill>
                    <a:srgbClr val="939598"/>
                  </a:solidFill>
                  <a:latin typeface="+mn-ea"/>
                  <a:cs typeface="안상수2006중간"/>
                </a:rPr>
                <a:t>뉴리더를</a:t>
              </a:r>
              <a:r>
                <a:rPr lang="ko-KR" altLang="en-US" sz="600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200" dirty="0">
                  <a:solidFill>
                    <a:srgbClr val="939598"/>
                  </a:solidFill>
                  <a:latin typeface="+mn-ea"/>
                  <a:cs typeface="안상수2006중간"/>
                </a:rPr>
                <a:t>꿈꾸는</a:t>
              </a:r>
              <a:r>
                <a:rPr lang="ko-KR" altLang="en-US" sz="600" spc="5" dirty="0">
                  <a:solidFill>
                    <a:srgbClr val="939598"/>
                  </a:solidFill>
                  <a:latin typeface="+mn-ea"/>
                  <a:cs typeface="안상수2006중간"/>
                </a:rPr>
                <a:t> </a:t>
              </a:r>
              <a:r>
                <a:rPr lang="ko-KR" altLang="en-US" sz="600" spc="145" dirty="0">
                  <a:solidFill>
                    <a:srgbClr val="939598"/>
                  </a:solidFill>
                  <a:latin typeface="+mn-ea"/>
                  <a:cs typeface="안상수2006중간"/>
                </a:rPr>
                <a:t>기업</a:t>
              </a:r>
              <a:endParaRPr lang="ko-KR" altLang="en-US" sz="600" dirty="0">
                <a:latin typeface="+mn-ea"/>
                <a:cs typeface="안상수2006중간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ko-KR" altLang="en-US" sz="6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                                                                                                                                                                   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주식회사</a:t>
              </a:r>
              <a:r>
                <a:rPr lang="ko-KR" altLang="en-US" sz="800" spc="-55" dirty="0">
                  <a:solidFill>
                    <a:srgbClr val="808285"/>
                  </a:solidFill>
                  <a:latin typeface="+mn-ea"/>
                  <a:cs typeface="휴먼옛체"/>
                </a:rPr>
                <a:t> </a:t>
              </a:r>
              <a:r>
                <a:rPr lang="ko-KR" altLang="en-US" sz="800" spc="-105" dirty="0">
                  <a:solidFill>
                    <a:srgbClr val="808285"/>
                  </a:solidFill>
                  <a:latin typeface="+mn-ea"/>
                  <a:cs typeface="휴먼옛체"/>
                </a:rPr>
                <a:t>동양</a:t>
              </a:r>
              <a:endParaRPr lang="ko-KR" altLang="en-US" sz="800" dirty="0">
                <a:latin typeface="+mn-ea"/>
                <a:cs typeface="휴먼옛체"/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447D49F0-581D-472A-A629-455D4FFE5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435" y="348578"/>
              <a:ext cx="336666" cy="336666"/>
            </a:xfrm>
            <a:prstGeom prst="rect">
              <a:avLst/>
            </a:prstGeom>
          </p:spPr>
        </p:pic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210DEF-57B9-4804-89C9-6D6D22F911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276999"/>
          </a:xfrm>
        </p:spPr>
        <p:txBody>
          <a:bodyPr/>
          <a:lstStyle/>
          <a:p>
            <a:r>
              <a:rPr lang="en-US" altLang="ko-KR" dirty="0"/>
              <a:t>07</a:t>
            </a:r>
            <a:endParaRPr lang="ko-KR" altLang="en-US" dirty="0"/>
          </a:p>
        </p:txBody>
      </p:sp>
      <p:sp>
        <p:nvSpPr>
          <p:cNvPr id="11" name="모서리가 둥근 직사각형 10"/>
          <p:cNvSpPr>
            <a:spLocks/>
          </p:cNvSpPr>
          <p:nvPr/>
        </p:nvSpPr>
        <p:spPr>
          <a:xfrm>
            <a:off x="608330" y="4965699"/>
            <a:ext cx="731520" cy="103111"/>
          </a:xfrm>
          <a:prstGeom prst="roundRect">
            <a:avLst>
              <a:gd name="adj" fmla="val 50000"/>
            </a:avLst>
          </a:prstGeom>
          <a:solidFill>
            <a:srgbClr val="F47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altLang="ko-KR" sz="500" b="1" dirty="0">
                <a:solidFill>
                  <a:schemeClr val="bg1"/>
                </a:solidFill>
                <a:latin typeface="+mj-ea"/>
                <a:ea typeface="+mj-ea"/>
              </a:rPr>
              <a:t>HUB &amp; SLEEVE 5&amp;6TH</a:t>
            </a:r>
            <a:endParaRPr lang="ko-KR" altLang="en-US" sz="5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</TotalTime>
  <Words>1106</Words>
  <Application>Microsoft Office PowerPoint</Application>
  <PresentationFormat>사용자 지정</PresentationFormat>
  <Paragraphs>303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HY목각파임B</vt:lpstr>
      <vt:lpstr>맑은 고딕</vt:lpstr>
      <vt:lpstr>맑은고딕</vt:lpstr>
      <vt:lpstr>안상수2006굵은</vt:lpstr>
      <vt:lpstr>안상수2006중간</vt:lpstr>
      <vt:lpstr>휴먼둥근헤드라인</vt:lpstr>
      <vt:lpstr>휴먼옛체</vt:lpstr>
      <vt:lpstr>Calibri</vt:lpstr>
      <vt:lpstr>Times New Roman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이종한</dc:creator>
  <cp:lastModifiedBy>user</cp:lastModifiedBy>
  <cp:revision>94</cp:revision>
  <cp:lastPrinted>2023-10-20T06:56:30Z</cp:lastPrinted>
  <dcterms:created xsi:type="dcterms:W3CDTF">2023-03-13T02:02:04Z</dcterms:created>
  <dcterms:modified xsi:type="dcterms:W3CDTF">2023-12-21T08:24:25Z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2013-05-25T00:00:00Z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2023-03-13T00:00:00Z</vt:filetime>
  </property>
</Properties>
</file>